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Arial" charset="1" panose="020B0502020202020204"/>
      <p:regular r:id="rId25"/>
    </p:embeddedFont>
    <p:embeddedFont>
      <p:font typeface="Arial Bold" charset="1" panose="020B0802020202020204"/>
      <p:regular r:id="rId26"/>
    </p:embeddedFont>
    <p:embeddedFont>
      <p:font typeface="Noto Sans Osage" charset="1" panose="020B050204050402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notesSlides/notesSlide2.xml" Type="http://schemas.openxmlformats.org/officeDocument/2006/relationships/notesSlide"/><Relationship Id="rId32" Target="notesSlides/notesSlide3.xml" Type="http://schemas.openxmlformats.org/officeDocument/2006/relationships/notesSlide"/><Relationship Id="rId33" Target="notesSlides/notesSlide4.xml" Type="http://schemas.openxmlformats.org/officeDocument/2006/relationships/notesSlide"/><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Remarques préliminaires :</a:t>
            </a:r>
          </a:p>
          <a:p>
            <a:r>
              <a:rPr lang="en-US"/>
              <a:t/>
            </a:r>
          </a:p>
          <a:p>
            <a:r>
              <a:rPr lang="en-US"/>
              <a:t>1) j'ai fait la traduction moi-même, elle peut donc être un peu imprécise</a:t>
            </a:r>
          </a:p>
          <a:p>
            <a:r>
              <a:rPr lang="en-US"/>
              <a:t/>
            </a:r>
          </a:p>
          <a:p>
            <a:r>
              <a:rPr lang="en-US"/>
              <a:t>2) questions choisies car la législation est similaire à celle de Berne et du Valais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Meme discours dans le message LMETA et dans des autres cantons.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Acces = dimension materielle</a:t>
            </a:r>
          </a:p>
          <a:p>
            <a:r>
              <a:rPr lang="en-US"/>
              <a:t/>
            </a:r>
          </a:p>
          <a:p>
            <a:r>
              <a:rPr lang="en-US"/>
              <a:t>Utilisation = dimension des competences</a:t>
            </a:r>
          </a:p>
          <a:p>
            <a:r>
              <a:rPr lang="en-US"/>
              <a:t/>
            </a:r>
          </a:p>
          <a:p>
            <a:r>
              <a:rPr lang="en-US"/>
              <a:t>Ne pas devenir victime de fraudes en ligne</a:t>
            </a:r>
          </a:p>
          <a:p>
            <a:r>
              <a:rPr lang="en-US"/>
              <a:t>Password Management, etc.</a:t>
            </a:r>
          </a:p>
          <a:p>
            <a:r>
              <a:rPr lang="en-US"/>
              <a:t/>
            </a:r>
          </a:p>
          <a:p>
            <a:r>
              <a:rPr lang="en-US"/>
              <a:t>Esempio Papo e factures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L'Alliance pour l'inclusion numérique en Suisse (AINS)  pour objectif de promouvoir la participation numérique pour tous.</a:t>
            </a:r>
          </a:p>
          <a:p>
            <a:r>
              <a:rPr lang="en-US"/>
              <a:t/>
            </a:r>
          </a:p>
          <a:p>
            <a:r>
              <a:rPr lang="en-US"/>
              <a:t>Active depuis le 21 novembre 2024, il s’agit d’une organisation de coordination qui regroupe sous un même toit acteurs privés et publics.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Pour gérer leurs affaires sous forme numérique, elles utilisent des logiciels qui</a:t>
            </a:r>
          </a:p>
          <a:p>
            <a:r>
              <a:rPr lang="en-US"/>
              <a:t>- datent et rendent traçables les modifications de documents;</a:t>
            </a:r>
          </a:p>
          <a:p>
            <a:r>
              <a:rPr lang="en-US"/>
              <a:t>-attribuent de façon irréfutable les documents et leurs modifications à l’auteure ou l’auteur;</a:t>
            </a:r>
          </a:p>
          <a:p>
            <a:r>
              <a:rPr lang="en-US"/>
              <a:t>-empêchent que des documents soient perdus ou que ceux-ci soient vus, modifiés ou effacés par des personnes non autorisées.</a:t>
            </a:r>
          </a:p>
          <a:p>
            <a:r>
              <a:rPr lang="en-US"/>
              <a:t/>
            </a:r>
          </a:p>
          <a:p>
            <a:r>
              <a:rPr lang="en-US"/>
              <a:t>+regles pour les factures electroniques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Mon père reçoit des lettres du canton à deux adresses différentes, mais il s'agit toujours de la même maison. Ils ont changee le nom de la rue, mais che changement n'a pas etee enregistree dans toutes les banques de donnees.</a:t>
            </a:r>
          </a:p>
          <a:p>
            <a:r>
              <a:rPr lang="en-US"/>
              <a:t/>
            </a:r>
          </a:p>
          <a:p>
            <a:r>
              <a:rPr lang="en-US"/>
              <a:t>Mon père a une maison au Tessin. Eenregistrée comme propriétaire d’un bien immobilier dans le registre foncier, comme contribuable dans les bases de données fiscales, et comme résidente d’une commune dans MOVPOP.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Inspiree a Berne.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2" Target="../notesSlides/notesSlide1.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14526" y="9753600"/>
            <a:ext cx="2882900" cy="431800"/>
            <a:chOff x="0" y="0"/>
            <a:chExt cx="3843867" cy="575733"/>
          </a:xfrm>
        </p:grpSpPr>
        <p:sp>
          <p:nvSpPr>
            <p:cNvPr name="Freeform 3" id="3"/>
            <p:cNvSpPr/>
            <p:nvPr/>
          </p:nvSpPr>
          <p:spPr>
            <a:xfrm flipH="false" flipV="false" rot="0">
              <a:off x="0" y="0"/>
              <a:ext cx="3843867" cy="575733"/>
            </a:xfrm>
            <a:custGeom>
              <a:avLst/>
              <a:gdLst/>
              <a:ahLst/>
              <a:cxnLst/>
              <a:rect r="r" b="b" t="t" l="l"/>
              <a:pathLst>
                <a:path h="575733" w="3843867">
                  <a:moveTo>
                    <a:pt x="0" y="0"/>
                  </a:moveTo>
                  <a:lnTo>
                    <a:pt x="3843867" y="0"/>
                  </a:lnTo>
                  <a:lnTo>
                    <a:pt x="3843867" y="575733"/>
                  </a:lnTo>
                  <a:lnTo>
                    <a:pt x="0" y="575733"/>
                  </a:lnTo>
                  <a:close/>
                </a:path>
              </a:pathLst>
            </a:custGeom>
            <a:solidFill>
              <a:srgbClr val="000000">
                <a:alpha val="0"/>
              </a:srgbClr>
            </a:solidFill>
          </p:spPr>
        </p:sp>
        <p:sp>
          <p:nvSpPr>
            <p:cNvPr name="TextBox 4" id="4"/>
            <p:cNvSpPr txBox="true"/>
            <p:nvPr/>
          </p:nvSpPr>
          <p:spPr>
            <a:xfrm>
              <a:off x="0" y="-38100"/>
              <a:ext cx="3843867" cy="613833"/>
            </a:xfrm>
            <a:prstGeom prst="rect">
              <a:avLst/>
            </a:prstGeom>
          </p:spPr>
          <p:txBody>
            <a:bodyPr anchor="t" rtlCol="false" tIns="0" lIns="0" bIns="0" rIns="0"/>
            <a:lstStyle/>
            <a:p>
              <a:pPr algn="r">
                <a:lnSpc>
                  <a:spcPts val="1920"/>
                </a:lnSpc>
              </a:pPr>
              <a:r>
                <a:rPr lang="en-US" sz="1600">
                  <a:solidFill>
                    <a:srgbClr val="404040"/>
                  </a:solidFill>
                  <a:latin typeface="Arial"/>
                  <a:ea typeface="Arial"/>
                  <a:cs typeface="Arial"/>
                  <a:sym typeface="Arial"/>
                </a:rPr>
                <a:t>pag. ‹N›</a:t>
              </a:r>
            </a:p>
          </p:txBody>
        </p:sp>
      </p:grpSp>
      <p:grpSp>
        <p:nvGrpSpPr>
          <p:cNvPr name="Group 5" id="5"/>
          <p:cNvGrpSpPr/>
          <p:nvPr/>
        </p:nvGrpSpPr>
        <p:grpSpPr>
          <a:xfrm rot="0">
            <a:off x="0" y="-41276"/>
            <a:ext cx="18288000" cy="1666876"/>
            <a:chOff x="0" y="0"/>
            <a:chExt cx="24384000" cy="2222501"/>
          </a:xfrm>
        </p:grpSpPr>
        <p:sp>
          <p:nvSpPr>
            <p:cNvPr name="Freeform 6" id="6"/>
            <p:cNvSpPr/>
            <p:nvPr/>
          </p:nvSpPr>
          <p:spPr>
            <a:xfrm flipH="false" flipV="false" rot="0">
              <a:off x="0" y="0"/>
              <a:ext cx="24384000" cy="2222500"/>
            </a:xfrm>
            <a:custGeom>
              <a:avLst/>
              <a:gdLst/>
              <a:ahLst/>
              <a:cxnLst/>
              <a:rect r="r" b="b" t="t" l="l"/>
              <a:pathLst>
                <a:path h="2222500" w="24384000">
                  <a:moveTo>
                    <a:pt x="0" y="0"/>
                  </a:moveTo>
                  <a:lnTo>
                    <a:pt x="24384000" y="0"/>
                  </a:lnTo>
                  <a:lnTo>
                    <a:pt x="24384000" y="2222500"/>
                  </a:lnTo>
                  <a:lnTo>
                    <a:pt x="0" y="2222500"/>
                  </a:lnTo>
                  <a:close/>
                </a:path>
              </a:pathLst>
            </a:custGeom>
            <a:solidFill>
              <a:srgbClr val="F2F2F2"/>
            </a:solidFill>
          </p:spPr>
        </p:sp>
      </p:grpSp>
      <p:grpSp>
        <p:nvGrpSpPr>
          <p:cNvPr name="Group 7" id="7"/>
          <p:cNvGrpSpPr/>
          <p:nvPr/>
        </p:nvGrpSpPr>
        <p:grpSpPr>
          <a:xfrm rot="0">
            <a:off x="11017250" y="165100"/>
            <a:ext cx="6480176" cy="400050"/>
            <a:chOff x="0" y="0"/>
            <a:chExt cx="8640235" cy="533400"/>
          </a:xfrm>
        </p:grpSpPr>
        <p:sp>
          <p:nvSpPr>
            <p:cNvPr name="Freeform 8" id="8"/>
            <p:cNvSpPr/>
            <p:nvPr/>
          </p:nvSpPr>
          <p:spPr>
            <a:xfrm flipH="false" flipV="false" rot="0">
              <a:off x="0" y="0"/>
              <a:ext cx="8640235" cy="533400"/>
            </a:xfrm>
            <a:custGeom>
              <a:avLst/>
              <a:gdLst/>
              <a:ahLst/>
              <a:cxnLst/>
              <a:rect r="r" b="b" t="t" l="l"/>
              <a:pathLst>
                <a:path h="533400" w="8640235">
                  <a:moveTo>
                    <a:pt x="0" y="0"/>
                  </a:moveTo>
                  <a:lnTo>
                    <a:pt x="8640235" y="0"/>
                  </a:lnTo>
                  <a:lnTo>
                    <a:pt x="8640235" y="533400"/>
                  </a:lnTo>
                  <a:lnTo>
                    <a:pt x="0" y="533400"/>
                  </a:lnTo>
                  <a:close/>
                </a:path>
              </a:pathLst>
            </a:custGeom>
            <a:solidFill>
              <a:srgbClr val="000000">
                <a:alpha val="0"/>
              </a:srgbClr>
            </a:solidFill>
          </p:spPr>
        </p:sp>
        <p:sp>
          <p:nvSpPr>
            <p:cNvPr name="TextBox 9" id="9"/>
            <p:cNvSpPr txBox="true"/>
            <p:nvPr/>
          </p:nvSpPr>
          <p:spPr>
            <a:xfrm>
              <a:off x="0" y="-28575"/>
              <a:ext cx="8640235" cy="561975"/>
            </a:xfrm>
            <a:prstGeom prst="rect">
              <a:avLst/>
            </a:prstGeom>
          </p:spPr>
          <p:txBody>
            <a:bodyPr anchor="t" rtlCol="false" tIns="0" lIns="0" bIns="0" rIns="0"/>
            <a:lstStyle/>
            <a:p>
              <a:pPr algn="r">
                <a:lnSpc>
                  <a:spcPts val="1679"/>
                </a:lnSpc>
              </a:pPr>
              <a:r>
                <a:rPr lang="en-US" sz="1399" b="true">
                  <a:solidFill>
                    <a:srgbClr val="404040"/>
                  </a:solidFill>
                  <a:latin typeface="Arial Bold"/>
                  <a:ea typeface="Arial Bold"/>
                  <a:cs typeface="Arial Bold"/>
                  <a:sym typeface="Arial Bold"/>
                </a:rPr>
                <a:t>Titolo della presentazione</a:t>
              </a:r>
            </a:p>
          </p:txBody>
        </p:sp>
      </p:grpSp>
      <p:grpSp>
        <p:nvGrpSpPr>
          <p:cNvPr name="Group 10" id="10"/>
          <p:cNvGrpSpPr/>
          <p:nvPr/>
        </p:nvGrpSpPr>
        <p:grpSpPr>
          <a:xfrm rot="0">
            <a:off x="11017250" y="422276"/>
            <a:ext cx="6480176" cy="400050"/>
            <a:chOff x="0" y="0"/>
            <a:chExt cx="8640235" cy="533400"/>
          </a:xfrm>
        </p:grpSpPr>
        <p:sp>
          <p:nvSpPr>
            <p:cNvPr name="Freeform 11" id="11"/>
            <p:cNvSpPr/>
            <p:nvPr/>
          </p:nvSpPr>
          <p:spPr>
            <a:xfrm flipH="false" flipV="false" rot="0">
              <a:off x="0" y="0"/>
              <a:ext cx="8640235" cy="533400"/>
            </a:xfrm>
            <a:custGeom>
              <a:avLst/>
              <a:gdLst/>
              <a:ahLst/>
              <a:cxnLst/>
              <a:rect r="r" b="b" t="t" l="l"/>
              <a:pathLst>
                <a:path h="533400" w="8640235">
                  <a:moveTo>
                    <a:pt x="0" y="0"/>
                  </a:moveTo>
                  <a:lnTo>
                    <a:pt x="8640235" y="0"/>
                  </a:lnTo>
                  <a:lnTo>
                    <a:pt x="8640235" y="533400"/>
                  </a:lnTo>
                  <a:lnTo>
                    <a:pt x="0" y="533400"/>
                  </a:lnTo>
                  <a:close/>
                </a:path>
              </a:pathLst>
            </a:custGeom>
            <a:solidFill>
              <a:srgbClr val="000000">
                <a:alpha val="0"/>
              </a:srgbClr>
            </a:solidFill>
          </p:spPr>
        </p:sp>
        <p:sp>
          <p:nvSpPr>
            <p:cNvPr name="TextBox 12" id="12"/>
            <p:cNvSpPr txBox="true"/>
            <p:nvPr/>
          </p:nvSpPr>
          <p:spPr>
            <a:xfrm>
              <a:off x="0" y="-28575"/>
              <a:ext cx="8640235" cy="561975"/>
            </a:xfrm>
            <a:prstGeom prst="rect">
              <a:avLst/>
            </a:prstGeom>
          </p:spPr>
          <p:txBody>
            <a:bodyPr anchor="t" rtlCol="false" tIns="0" lIns="0" bIns="0" rIns="0"/>
            <a:lstStyle/>
            <a:p>
              <a:pPr algn="r">
                <a:lnSpc>
                  <a:spcPts val="1679"/>
                </a:lnSpc>
              </a:pPr>
              <a:r>
                <a:rPr lang="en-US" sz="1399">
                  <a:solidFill>
                    <a:srgbClr val="404040"/>
                  </a:solidFill>
                  <a:latin typeface="Arial"/>
                  <a:ea typeface="Arial"/>
                  <a:cs typeface="Arial"/>
                  <a:sym typeface="Arial"/>
                </a:rPr>
                <a:t>Nome unità amministrativa</a:t>
              </a:r>
            </a:p>
          </p:txBody>
        </p:sp>
      </p:grpSp>
      <p:sp>
        <p:nvSpPr>
          <p:cNvPr name="Freeform 13" id="13" descr="C:\Users\fxse008\Desktop\Risorsa 1.png"/>
          <p:cNvSpPr/>
          <p:nvPr/>
        </p:nvSpPr>
        <p:spPr>
          <a:xfrm flipH="false" flipV="false" rot="0">
            <a:off x="358776" y="142876"/>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2"/>
            <a:stretch>
              <a:fillRect l="0" t="0" r="-703" b="0"/>
            </a:stretch>
          </a:blipFill>
        </p:spPr>
      </p:sp>
      <p:sp>
        <p:nvSpPr>
          <p:cNvPr name="Freeform 14" id="14" descr="C:\Users\fxse008\Desktop\fermo-immagine16-9_orsoline.jpg"/>
          <p:cNvSpPr/>
          <p:nvPr/>
        </p:nvSpPr>
        <p:spPr>
          <a:xfrm flipH="false" flipV="false" rot="0">
            <a:off x="-609600" y="-342900"/>
            <a:ext cx="19507200" cy="10972800"/>
          </a:xfrm>
          <a:custGeom>
            <a:avLst/>
            <a:gdLst/>
            <a:ahLst/>
            <a:cxnLst/>
            <a:rect r="r" b="b" t="t" l="l"/>
            <a:pathLst>
              <a:path h="10972800" w="19507200">
                <a:moveTo>
                  <a:pt x="0" y="0"/>
                </a:moveTo>
                <a:lnTo>
                  <a:pt x="19507200" y="0"/>
                </a:lnTo>
                <a:lnTo>
                  <a:pt x="19507200" y="10972800"/>
                </a:lnTo>
                <a:lnTo>
                  <a:pt x="0" y="10972800"/>
                </a:lnTo>
                <a:lnTo>
                  <a:pt x="0" y="0"/>
                </a:lnTo>
                <a:close/>
              </a:path>
            </a:pathLst>
          </a:custGeom>
          <a:blipFill>
            <a:blip r:embed="rId3"/>
            <a:stretch>
              <a:fillRect l="0" t="0" r="0" b="0"/>
            </a:stretch>
          </a:blipFill>
        </p:spPr>
      </p:sp>
      <p:sp>
        <p:nvSpPr>
          <p:cNvPr name="Freeform 15" id="15"/>
          <p:cNvSpPr/>
          <p:nvPr/>
        </p:nvSpPr>
        <p:spPr>
          <a:xfrm flipH="false" flipV="false" rot="0">
            <a:off x="501650" y="282576"/>
            <a:ext cx="3959226" cy="685800"/>
          </a:xfrm>
          <a:custGeom>
            <a:avLst/>
            <a:gdLst/>
            <a:ahLst/>
            <a:cxnLst/>
            <a:rect r="r" b="b" t="t" l="l"/>
            <a:pathLst>
              <a:path h="685800" w="3959226">
                <a:moveTo>
                  <a:pt x="0" y="0"/>
                </a:moveTo>
                <a:lnTo>
                  <a:pt x="3959226" y="0"/>
                </a:lnTo>
                <a:lnTo>
                  <a:pt x="3959226" y="685800"/>
                </a:lnTo>
                <a:lnTo>
                  <a:pt x="0" y="685800"/>
                </a:lnTo>
                <a:lnTo>
                  <a:pt x="0" y="0"/>
                </a:lnTo>
                <a:close/>
              </a:path>
            </a:pathLst>
          </a:custGeom>
          <a:blipFill>
            <a:blip r:embed="rId4"/>
            <a:stretch>
              <a:fillRect l="0" t="0" r="-526" b="0"/>
            </a:stretch>
          </a:blipFill>
        </p:spPr>
      </p:sp>
      <p:grpSp>
        <p:nvGrpSpPr>
          <p:cNvPr name="Group 16" id="16"/>
          <p:cNvGrpSpPr/>
          <p:nvPr/>
        </p:nvGrpSpPr>
        <p:grpSpPr>
          <a:xfrm rot="0">
            <a:off x="3384550" y="7734300"/>
            <a:ext cx="8639176" cy="279400"/>
            <a:chOff x="0" y="0"/>
            <a:chExt cx="11518901" cy="372533"/>
          </a:xfrm>
        </p:grpSpPr>
        <p:sp>
          <p:nvSpPr>
            <p:cNvPr name="Freeform 17" id="17"/>
            <p:cNvSpPr/>
            <p:nvPr/>
          </p:nvSpPr>
          <p:spPr>
            <a:xfrm flipH="false" flipV="false" rot="0">
              <a:off x="0" y="0"/>
              <a:ext cx="11518902" cy="372533"/>
            </a:xfrm>
            <a:custGeom>
              <a:avLst/>
              <a:gdLst/>
              <a:ahLst/>
              <a:cxnLst/>
              <a:rect r="r" b="b" t="t" l="l"/>
              <a:pathLst>
                <a:path h="372533" w="11518902">
                  <a:moveTo>
                    <a:pt x="0" y="0"/>
                  </a:moveTo>
                  <a:lnTo>
                    <a:pt x="11518902" y="0"/>
                  </a:lnTo>
                  <a:lnTo>
                    <a:pt x="11518902" y="372533"/>
                  </a:lnTo>
                  <a:lnTo>
                    <a:pt x="0" y="372533"/>
                  </a:lnTo>
                  <a:close/>
                </a:path>
              </a:pathLst>
            </a:custGeom>
            <a:solidFill>
              <a:srgbClr val="000000">
                <a:alpha val="0"/>
              </a:srgbClr>
            </a:solidFill>
          </p:spPr>
        </p:sp>
        <p:sp>
          <p:nvSpPr>
            <p:cNvPr name="TextBox 18" id="18"/>
            <p:cNvSpPr txBox="true"/>
            <p:nvPr/>
          </p:nvSpPr>
          <p:spPr>
            <a:xfrm>
              <a:off x="0" y="-47625"/>
              <a:ext cx="11518901" cy="420158"/>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Repubblica e Cantone Ticino</a:t>
              </a:r>
            </a:p>
          </p:txBody>
        </p:sp>
      </p:grpSp>
      <p:grpSp>
        <p:nvGrpSpPr>
          <p:cNvPr name="Group 19" id="19"/>
          <p:cNvGrpSpPr/>
          <p:nvPr/>
        </p:nvGrpSpPr>
        <p:grpSpPr>
          <a:xfrm rot="0">
            <a:off x="3384550" y="3384550"/>
            <a:ext cx="13681076" cy="1606296"/>
            <a:chOff x="0" y="0"/>
            <a:chExt cx="18241435" cy="2141728"/>
          </a:xfrm>
        </p:grpSpPr>
        <p:sp>
          <p:nvSpPr>
            <p:cNvPr name="Freeform 20" id="20"/>
            <p:cNvSpPr/>
            <p:nvPr/>
          </p:nvSpPr>
          <p:spPr>
            <a:xfrm flipH="false" flipV="false" rot="0">
              <a:off x="0" y="0"/>
              <a:ext cx="18241435" cy="2141728"/>
            </a:xfrm>
            <a:custGeom>
              <a:avLst/>
              <a:gdLst/>
              <a:ahLst/>
              <a:cxnLst/>
              <a:rect r="r" b="b" t="t" l="l"/>
              <a:pathLst>
                <a:path h="2141728" w="18241435">
                  <a:moveTo>
                    <a:pt x="0" y="0"/>
                  </a:moveTo>
                  <a:lnTo>
                    <a:pt x="18241435" y="0"/>
                  </a:lnTo>
                  <a:lnTo>
                    <a:pt x="18241435" y="2141728"/>
                  </a:lnTo>
                  <a:lnTo>
                    <a:pt x="0" y="2141728"/>
                  </a:lnTo>
                  <a:close/>
                </a:path>
              </a:pathLst>
            </a:custGeom>
            <a:solidFill>
              <a:srgbClr val="000000">
                <a:alpha val="0"/>
              </a:srgbClr>
            </a:solidFill>
          </p:spPr>
        </p:sp>
        <p:sp>
          <p:nvSpPr>
            <p:cNvPr name="TextBox 21" id="21"/>
            <p:cNvSpPr txBox="true"/>
            <p:nvPr/>
          </p:nvSpPr>
          <p:spPr>
            <a:xfrm>
              <a:off x="0" y="-95250"/>
              <a:ext cx="18241435" cy="2236978"/>
            </a:xfrm>
            <a:prstGeom prst="rect">
              <a:avLst/>
            </a:prstGeom>
          </p:spPr>
          <p:txBody>
            <a:bodyPr anchor="t" rtlCol="false" tIns="0" lIns="0" bIns="0" rIns="0"/>
            <a:lstStyle/>
            <a:p>
              <a:pPr algn="l">
                <a:lnSpc>
                  <a:spcPts val="5759"/>
                </a:lnSpc>
              </a:pPr>
              <a:r>
                <a:rPr lang="en-US" b="true" sz="4800" spc="-100">
                  <a:solidFill>
                    <a:srgbClr val="000000"/>
                  </a:solidFill>
                  <a:latin typeface="Arial Bold"/>
                  <a:ea typeface="Arial Bold"/>
                  <a:cs typeface="Arial Bold"/>
                  <a:sym typeface="Arial Bold"/>
                </a:rPr>
                <a:t>La l</a:t>
              </a:r>
              <a:r>
                <a:rPr lang="en-US" b="true" sz="4800" spc="-100">
                  <a:solidFill>
                    <a:srgbClr val="000000"/>
                  </a:solidFill>
                  <a:latin typeface="Arial Bold"/>
                  <a:ea typeface="Arial Bold"/>
                  <a:cs typeface="Arial Bold"/>
                  <a:sym typeface="Arial Bold"/>
                </a:rPr>
                <a:t>egge sull’amministrazione digitale del Cantone Ticino (LADigi)</a:t>
              </a:r>
            </a:p>
          </p:txBody>
        </p:sp>
      </p:grpSp>
      <p:grpSp>
        <p:nvGrpSpPr>
          <p:cNvPr name="Group 22" id="22"/>
          <p:cNvGrpSpPr/>
          <p:nvPr/>
        </p:nvGrpSpPr>
        <p:grpSpPr>
          <a:xfrm rot="0">
            <a:off x="3384550" y="5263770"/>
            <a:ext cx="12317677" cy="1768856"/>
            <a:chOff x="0" y="0"/>
            <a:chExt cx="16423569" cy="2358475"/>
          </a:xfrm>
        </p:grpSpPr>
        <p:sp>
          <p:nvSpPr>
            <p:cNvPr name="Freeform 23" id="23"/>
            <p:cNvSpPr/>
            <p:nvPr/>
          </p:nvSpPr>
          <p:spPr>
            <a:xfrm flipH="false" flipV="false" rot="0">
              <a:off x="0" y="0"/>
              <a:ext cx="16423570" cy="2358475"/>
            </a:xfrm>
            <a:custGeom>
              <a:avLst/>
              <a:gdLst/>
              <a:ahLst/>
              <a:cxnLst/>
              <a:rect r="r" b="b" t="t" l="l"/>
              <a:pathLst>
                <a:path h="2358475" w="16423570">
                  <a:moveTo>
                    <a:pt x="0" y="0"/>
                  </a:moveTo>
                  <a:lnTo>
                    <a:pt x="16423570" y="0"/>
                  </a:lnTo>
                  <a:lnTo>
                    <a:pt x="16423570" y="2358475"/>
                  </a:lnTo>
                  <a:lnTo>
                    <a:pt x="0" y="2358475"/>
                  </a:lnTo>
                  <a:close/>
                </a:path>
              </a:pathLst>
            </a:custGeom>
            <a:solidFill>
              <a:srgbClr val="000000">
                <a:alpha val="0"/>
              </a:srgbClr>
            </a:solidFill>
          </p:spPr>
        </p:sp>
        <p:sp>
          <p:nvSpPr>
            <p:cNvPr name="TextBox 24" id="24"/>
            <p:cNvSpPr txBox="true"/>
            <p:nvPr/>
          </p:nvSpPr>
          <p:spPr>
            <a:xfrm>
              <a:off x="0" y="-57150"/>
              <a:ext cx="16423569" cy="2415625"/>
            </a:xfrm>
            <a:prstGeom prst="rect">
              <a:avLst/>
            </a:prstGeom>
          </p:spPr>
          <p:txBody>
            <a:bodyPr anchor="t" rtlCol="false" tIns="0" lIns="0" bIns="0" rIns="0"/>
            <a:lstStyle/>
            <a:p>
              <a:pPr algn="l">
                <a:lnSpc>
                  <a:spcPts val="3359"/>
                </a:lnSpc>
              </a:pPr>
              <a:r>
                <a:rPr lang="en-US" sz="2799" b="true">
                  <a:solidFill>
                    <a:srgbClr val="000000"/>
                  </a:solidFill>
                  <a:latin typeface="Arial Bold"/>
                  <a:ea typeface="Arial Bold"/>
                  <a:cs typeface="Arial Bold"/>
                  <a:sym typeface="Arial Bold"/>
                </a:rPr>
                <a:t>Présentat</a:t>
              </a:r>
              <a:r>
                <a:rPr lang="en-US" sz="2799" b="true">
                  <a:solidFill>
                    <a:srgbClr val="000000"/>
                  </a:solidFill>
                  <a:latin typeface="Arial Bold"/>
                  <a:ea typeface="Arial Bold"/>
                  <a:cs typeface="Arial Bold"/>
                  <a:sym typeface="Arial Bold"/>
                </a:rPr>
                <a:t>ion à l’attention du groupe spécialisé eJuristes</a:t>
              </a:r>
            </a:p>
            <a:p>
              <a:pPr algn="l">
                <a:lnSpc>
                  <a:spcPts val="3359"/>
                </a:lnSpc>
              </a:pPr>
              <a:r>
                <a:rPr lang="en-US" sz="2799" b="true">
                  <a:solidFill>
                    <a:srgbClr val="000000"/>
                  </a:solidFill>
                  <a:latin typeface="Arial Bold"/>
                  <a:ea typeface="Arial Bold"/>
                  <a:cs typeface="Arial Bold"/>
                  <a:sym typeface="Arial Bold"/>
                </a:rPr>
                <a:t>Präsentation zur Kenntnisnahme des Fachgruppe eJuristinnen und eJuristen</a:t>
              </a:r>
            </a:p>
            <a:p>
              <a:pPr algn="l">
                <a:lnSpc>
                  <a:spcPts val="3359"/>
                </a:lnSpc>
              </a:pPr>
            </a:p>
          </p:txBody>
        </p:sp>
      </p:grpSp>
      <p:grpSp>
        <p:nvGrpSpPr>
          <p:cNvPr name="Group 25" id="25"/>
          <p:cNvGrpSpPr/>
          <p:nvPr/>
        </p:nvGrpSpPr>
        <p:grpSpPr>
          <a:xfrm rot="0">
            <a:off x="3384550" y="7413626"/>
            <a:ext cx="8639174" cy="656590"/>
            <a:chOff x="0" y="0"/>
            <a:chExt cx="11518899" cy="875453"/>
          </a:xfrm>
        </p:grpSpPr>
        <p:sp>
          <p:nvSpPr>
            <p:cNvPr name="Freeform 26" id="26"/>
            <p:cNvSpPr/>
            <p:nvPr/>
          </p:nvSpPr>
          <p:spPr>
            <a:xfrm flipH="false" flipV="false" rot="0">
              <a:off x="0" y="0"/>
              <a:ext cx="11518898" cy="875453"/>
            </a:xfrm>
            <a:custGeom>
              <a:avLst/>
              <a:gdLst/>
              <a:ahLst/>
              <a:cxnLst/>
              <a:rect r="r" b="b" t="t" l="l"/>
              <a:pathLst>
                <a:path h="875453" w="11518898">
                  <a:moveTo>
                    <a:pt x="0" y="0"/>
                  </a:moveTo>
                  <a:lnTo>
                    <a:pt x="11518898" y="0"/>
                  </a:lnTo>
                  <a:lnTo>
                    <a:pt x="11518898" y="875453"/>
                  </a:lnTo>
                  <a:lnTo>
                    <a:pt x="0" y="875453"/>
                  </a:lnTo>
                  <a:close/>
                </a:path>
              </a:pathLst>
            </a:custGeom>
            <a:solidFill>
              <a:srgbClr val="000000">
                <a:alpha val="0"/>
              </a:srgbClr>
            </a:solidFill>
          </p:spPr>
        </p:sp>
        <p:sp>
          <p:nvSpPr>
            <p:cNvPr name="TextBox 27" id="27"/>
            <p:cNvSpPr txBox="true"/>
            <p:nvPr/>
          </p:nvSpPr>
          <p:spPr>
            <a:xfrm>
              <a:off x="0" y="-47625"/>
              <a:ext cx="11518899" cy="923078"/>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Berna, 22 maggio 2025</a:t>
              </a:r>
            </a:p>
            <a:p>
              <a:pPr algn="l">
                <a:lnSpc>
                  <a:spcPts val="2400"/>
                </a:lnSpc>
              </a:pPr>
            </a:p>
          </p:txBody>
        </p:sp>
      </p:grpSp>
      <p:grpSp>
        <p:nvGrpSpPr>
          <p:cNvPr name="Group 28" id="28"/>
          <p:cNvGrpSpPr/>
          <p:nvPr/>
        </p:nvGrpSpPr>
        <p:grpSpPr>
          <a:xfrm rot="0">
            <a:off x="3384550" y="8023226"/>
            <a:ext cx="8639176" cy="1266190"/>
            <a:chOff x="0" y="0"/>
            <a:chExt cx="11518901" cy="1688253"/>
          </a:xfrm>
        </p:grpSpPr>
        <p:sp>
          <p:nvSpPr>
            <p:cNvPr name="Freeform 29" id="29"/>
            <p:cNvSpPr/>
            <p:nvPr/>
          </p:nvSpPr>
          <p:spPr>
            <a:xfrm flipH="false" flipV="false" rot="0">
              <a:off x="0" y="0"/>
              <a:ext cx="11518902" cy="1688254"/>
            </a:xfrm>
            <a:custGeom>
              <a:avLst/>
              <a:gdLst/>
              <a:ahLst/>
              <a:cxnLst/>
              <a:rect r="r" b="b" t="t" l="l"/>
              <a:pathLst>
                <a:path h="1688254" w="11518902">
                  <a:moveTo>
                    <a:pt x="0" y="0"/>
                  </a:moveTo>
                  <a:lnTo>
                    <a:pt x="11518902" y="0"/>
                  </a:lnTo>
                  <a:lnTo>
                    <a:pt x="11518902" y="1688254"/>
                  </a:lnTo>
                  <a:lnTo>
                    <a:pt x="0" y="1688254"/>
                  </a:lnTo>
                  <a:close/>
                </a:path>
              </a:pathLst>
            </a:custGeom>
            <a:solidFill>
              <a:srgbClr val="000000">
                <a:alpha val="0"/>
              </a:srgbClr>
            </a:solidFill>
          </p:spPr>
        </p:sp>
        <p:sp>
          <p:nvSpPr>
            <p:cNvPr name="TextBox 30" id="30"/>
            <p:cNvSpPr txBox="true"/>
            <p:nvPr/>
          </p:nvSpPr>
          <p:spPr>
            <a:xfrm>
              <a:off x="0" y="-47625"/>
              <a:ext cx="11518901" cy="1735878"/>
            </a:xfrm>
            <a:prstGeom prst="rect">
              <a:avLst/>
            </a:prstGeom>
          </p:spPr>
          <p:txBody>
            <a:bodyPr anchor="t" rtlCol="false" tIns="0" lIns="0" bIns="0" rIns="0"/>
            <a:lstStyle/>
            <a:p>
              <a:pPr algn="l">
                <a:lnSpc>
                  <a:spcPts val="2400"/>
                </a:lnSpc>
              </a:pPr>
              <a:r>
                <a:rPr lang="en-US" sz="2000" b="true">
                  <a:solidFill>
                    <a:srgbClr val="000000"/>
                  </a:solidFill>
                  <a:latin typeface="Arial Bold"/>
                  <a:ea typeface="Arial Bold"/>
                  <a:cs typeface="Arial Bold"/>
                  <a:sym typeface="Arial Bold"/>
                </a:rPr>
                <a:t>C</a:t>
              </a:r>
              <a:r>
                <a:rPr lang="en-US" sz="2000" b="true">
                  <a:solidFill>
                    <a:srgbClr val="000000"/>
                  </a:solidFill>
                  <a:latin typeface="Arial Bold"/>
                  <a:ea typeface="Arial Bold"/>
                  <a:cs typeface="Arial Bold"/>
                  <a:sym typeface="Arial Bold"/>
                </a:rPr>
                <a:t>ancelleria dello Stato</a:t>
              </a:r>
            </a:p>
            <a:p>
              <a:pPr algn="l">
                <a:lnSpc>
                  <a:spcPts val="2400"/>
                </a:lnSpc>
              </a:pPr>
              <a:r>
                <a:rPr lang="en-US" sz="2000" b="true">
                  <a:solidFill>
                    <a:srgbClr val="000000"/>
                  </a:solidFill>
                  <a:latin typeface="Arial Bold"/>
                  <a:ea typeface="Arial Bold"/>
                  <a:cs typeface="Arial Bold"/>
                  <a:sym typeface="Arial Bold"/>
                </a:rPr>
                <a:t>Servizi giuridici del Consiglio di Stato</a:t>
              </a:r>
            </a:p>
            <a:p>
              <a:pPr algn="l">
                <a:lnSpc>
                  <a:spcPts val="2400"/>
                </a:lnSpc>
              </a:pPr>
            </a:p>
            <a:p>
              <a:pPr algn="l">
                <a:lnSpc>
                  <a:spcPts val="240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8</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10" id="10"/>
          <p:cNvGrpSpPr/>
          <p:nvPr/>
        </p:nvGrpSpPr>
        <p:grpSpPr>
          <a:xfrm rot="0">
            <a:off x="576090" y="261965"/>
            <a:ext cx="7902705" cy="1067410"/>
            <a:chOff x="0" y="0"/>
            <a:chExt cx="10536940" cy="1423213"/>
          </a:xfrm>
        </p:grpSpPr>
        <p:sp>
          <p:nvSpPr>
            <p:cNvPr name="Freeform 11" id="11"/>
            <p:cNvSpPr/>
            <p:nvPr/>
          </p:nvSpPr>
          <p:spPr>
            <a:xfrm flipH="false" flipV="false" rot="0">
              <a:off x="0" y="0"/>
              <a:ext cx="10536941" cy="1423213"/>
            </a:xfrm>
            <a:custGeom>
              <a:avLst/>
              <a:gdLst/>
              <a:ahLst/>
              <a:cxnLst/>
              <a:rect r="r" b="b" t="t" l="l"/>
              <a:pathLst>
                <a:path h="1423213" w="10536941">
                  <a:moveTo>
                    <a:pt x="0" y="0"/>
                  </a:moveTo>
                  <a:lnTo>
                    <a:pt x="10536941" y="0"/>
                  </a:lnTo>
                  <a:lnTo>
                    <a:pt x="10536941" y="1423213"/>
                  </a:lnTo>
                  <a:lnTo>
                    <a:pt x="0" y="1423213"/>
                  </a:lnTo>
                  <a:close/>
                </a:path>
              </a:pathLst>
            </a:custGeom>
            <a:solidFill>
              <a:srgbClr val="000000">
                <a:alpha val="0"/>
              </a:srgbClr>
            </a:solidFill>
          </p:spPr>
        </p:sp>
        <p:sp>
          <p:nvSpPr>
            <p:cNvPr name="TextBox 12" id="12"/>
            <p:cNvSpPr txBox="true"/>
            <p:nvPr/>
          </p:nvSpPr>
          <p:spPr>
            <a:xfrm>
              <a:off x="0" y="0"/>
              <a:ext cx="10536940" cy="1423213"/>
            </a:xfrm>
            <a:prstGeom prst="rect">
              <a:avLst/>
            </a:prstGeom>
          </p:spPr>
          <p:txBody>
            <a:bodyPr anchor="t" rtlCol="false" tIns="0" lIns="0" bIns="0" rIns="0"/>
            <a:lstStyle/>
            <a:p>
              <a:pPr algn="ctr">
                <a:lnSpc>
                  <a:spcPts val="6480"/>
                </a:lnSpc>
              </a:pPr>
              <a:r>
                <a:rPr lang="en-US" sz="5400">
                  <a:solidFill>
                    <a:srgbClr val="0070C0"/>
                  </a:solidFill>
                  <a:latin typeface="Noto Sans Osage"/>
                  <a:ea typeface="Noto Sans Osage"/>
                  <a:cs typeface="Noto Sans Osage"/>
                  <a:sym typeface="Noto Sans Osage"/>
                </a:rPr>
                <a:t>Inclusion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 Inklusion</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962025" y="1961806"/>
            <a:ext cx="7038975" cy="2411476"/>
            <a:chOff x="0" y="0"/>
            <a:chExt cx="9385300" cy="3215301"/>
          </a:xfrm>
        </p:grpSpPr>
        <p:sp>
          <p:nvSpPr>
            <p:cNvPr name="Freeform 24" id="24"/>
            <p:cNvSpPr/>
            <p:nvPr/>
          </p:nvSpPr>
          <p:spPr>
            <a:xfrm flipH="false" flipV="false" rot="0">
              <a:off x="0" y="0"/>
              <a:ext cx="9385300" cy="3215301"/>
            </a:xfrm>
            <a:custGeom>
              <a:avLst/>
              <a:gdLst/>
              <a:ahLst/>
              <a:cxnLst/>
              <a:rect r="r" b="b" t="t" l="l"/>
              <a:pathLst>
                <a:path h="3215301" w="9385300">
                  <a:moveTo>
                    <a:pt x="0" y="0"/>
                  </a:moveTo>
                  <a:lnTo>
                    <a:pt x="9385300" y="0"/>
                  </a:lnTo>
                  <a:lnTo>
                    <a:pt x="9385300" y="3215301"/>
                  </a:lnTo>
                  <a:lnTo>
                    <a:pt x="0" y="3215301"/>
                  </a:lnTo>
                  <a:close/>
                </a:path>
              </a:pathLst>
            </a:custGeom>
            <a:solidFill>
              <a:srgbClr val="000000">
                <a:alpha val="0"/>
              </a:srgbClr>
            </a:solidFill>
          </p:spPr>
        </p:sp>
        <p:sp>
          <p:nvSpPr>
            <p:cNvPr name="TextBox 25" id="25"/>
            <p:cNvSpPr txBox="true"/>
            <p:nvPr/>
          </p:nvSpPr>
          <p:spPr>
            <a:xfrm>
              <a:off x="0" y="-76200"/>
              <a:ext cx="9385300" cy="3291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Acces</a:t>
              </a:r>
              <a:r>
                <a:rPr lang="en-US" sz="3799">
                  <a:solidFill>
                    <a:srgbClr val="000000"/>
                  </a:solidFill>
                  <a:latin typeface="Arial"/>
                  <a:ea typeface="Arial"/>
                  <a:cs typeface="Arial"/>
                  <a:sym typeface="Arial"/>
                </a:rPr>
                <a:t>:</a:t>
              </a:r>
              <a:r>
                <a:rPr lang="en-US" sz="3799" b="true">
                  <a:solidFill>
                    <a:srgbClr val="000000"/>
                  </a:solidFill>
                  <a:latin typeface="Arial Bold"/>
                  <a:ea typeface="Arial Bold"/>
                  <a:cs typeface="Arial Bold"/>
                  <a:sym typeface="Arial Bold"/>
                </a:rPr>
                <a:t> </a:t>
              </a:r>
              <a:r>
                <a:rPr lang="en-US" sz="3799">
                  <a:solidFill>
                    <a:srgbClr val="000000"/>
                  </a:solidFill>
                  <a:latin typeface="Arial"/>
                  <a:ea typeface="Arial"/>
                  <a:cs typeface="Arial"/>
                  <a:sym typeface="Arial"/>
                </a:rPr>
                <a:t>disposer d’un appareil connecté (ou accès via bibliothèque, espace public, etc.)</a:t>
              </a:r>
            </a:p>
            <a:p>
              <a:pPr algn="l">
                <a:lnSpc>
                  <a:spcPts val="4559"/>
                </a:lnSpc>
              </a:pPr>
            </a:p>
          </p:txBody>
        </p:sp>
      </p:grpSp>
      <p:grpSp>
        <p:nvGrpSpPr>
          <p:cNvPr name="Group 26" id="26"/>
          <p:cNvGrpSpPr/>
          <p:nvPr/>
        </p:nvGrpSpPr>
        <p:grpSpPr>
          <a:xfrm rot="0">
            <a:off x="976313" y="3801782"/>
            <a:ext cx="7024688" cy="2982976"/>
            <a:chOff x="0" y="0"/>
            <a:chExt cx="9366250" cy="3977301"/>
          </a:xfrm>
        </p:grpSpPr>
        <p:sp>
          <p:nvSpPr>
            <p:cNvPr name="Freeform 27" id="27"/>
            <p:cNvSpPr/>
            <p:nvPr/>
          </p:nvSpPr>
          <p:spPr>
            <a:xfrm flipH="false" flipV="false" rot="0">
              <a:off x="0" y="0"/>
              <a:ext cx="9366250" cy="3977301"/>
            </a:xfrm>
            <a:custGeom>
              <a:avLst/>
              <a:gdLst/>
              <a:ahLst/>
              <a:cxnLst/>
              <a:rect r="r" b="b" t="t" l="l"/>
              <a:pathLst>
                <a:path h="3977301" w="9366250">
                  <a:moveTo>
                    <a:pt x="0" y="0"/>
                  </a:moveTo>
                  <a:lnTo>
                    <a:pt x="9366250" y="0"/>
                  </a:lnTo>
                  <a:lnTo>
                    <a:pt x="9366250" y="3977301"/>
                  </a:lnTo>
                  <a:lnTo>
                    <a:pt x="0" y="3977301"/>
                  </a:lnTo>
                  <a:close/>
                </a:path>
              </a:pathLst>
            </a:custGeom>
            <a:solidFill>
              <a:srgbClr val="000000">
                <a:alpha val="0"/>
              </a:srgbClr>
            </a:solidFill>
          </p:spPr>
        </p:sp>
        <p:sp>
          <p:nvSpPr>
            <p:cNvPr name="TextBox 28" id="28"/>
            <p:cNvSpPr txBox="true"/>
            <p:nvPr/>
          </p:nvSpPr>
          <p:spPr>
            <a:xfrm>
              <a:off x="0" y="-76200"/>
              <a:ext cx="9366250" cy="4053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Utilisation</a:t>
              </a:r>
              <a:r>
                <a:rPr lang="en-US" sz="3799">
                  <a:solidFill>
                    <a:srgbClr val="000000"/>
                  </a:solidFill>
                  <a:latin typeface="Arial"/>
                  <a:ea typeface="Arial"/>
                  <a:cs typeface="Arial"/>
                  <a:sym typeface="Arial"/>
                </a:rPr>
                <a:t>: maîtr</a:t>
              </a:r>
              <a:r>
                <a:rPr lang="en-US" sz="3799">
                  <a:solidFill>
                    <a:srgbClr val="000000"/>
                  </a:solidFill>
                  <a:latin typeface="Arial"/>
                  <a:ea typeface="Arial"/>
                  <a:cs typeface="Arial"/>
                  <a:sym typeface="Arial"/>
                </a:rPr>
                <a:t>iser les TIC de manière efficace, autonome et sécurisée (compétences numériques, sécurité en ligne, etc.)</a:t>
              </a:r>
            </a:p>
          </p:txBody>
        </p:sp>
      </p:grpSp>
      <p:grpSp>
        <p:nvGrpSpPr>
          <p:cNvPr name="Group 29" id="29"/>
          <p:cNvGrpSpPr/>
          <p:nvPr/>
        </p:nvGrpSpPr>
        <p:grpSpPr>
          <a:xfrm rot="0">
            <a:off x="976313" y="6710329"/>
            <a:ext cx="7024688" cy="2411476"/>
            <a:chOff x="0" y="0"/>
            <a:chExt cx="9366250" cy="3215301"/>
          </a:xfrm>
        </p:grpSpPr>
        <p:sp>
          <p:nvSpPr>
            <p:cNvPr name="Freeform 30" id="30"/>
            <p:cNvSpPr/>
            <p:nvPr/>
          </p:nvSpPr>
          <p:spPr>
            <a:xfrm flipH="false" flipV="false" rot="0">
              <a:off x="0" y="0"/>
              <a:ext cx="9366250" cy="3215301"/>
            </a:xfrm>
            <a:custGeom>
              <a:avLst/>
              <a:gdLst/>
              <a:ahLst/>
              <a:cxnLst/>
              <a:rect r="r" b="b" t="t" l="l"/>
              <a:pathLst>
                <a:path h="3215301" w="9366250">
                  <a:moveTo>
                    <a:pt x="0" y="0"/>
                  </a:moveTo>
                  <a:lnTo>
                    <a:pt x="9366250" y="0"/>
                  </a:lnTo>
                  <a:lnTo>
                    <a:pt x="9366250" y="3215301"/>
                  </a:lnTo>
                  <a:lnTo>
                    <a:pt x="0" y="3215301"/>
                  </a:lnTo>
                  <a:close/>
                </a:path>
              </a:pathLst>
            </a:custGeom>
            <a:solidFill>
              <a:srgbClr val="000000">
                <a:alpha val="0"/>
              </a:srgbClr>
            </a:solidFill>
          </p:spPr>
        </p:sp>
        <p:sp>
          <p:nvSpPr>
            <p:cNvPr name="TextBox 31" id="31"/>
            <p:cNvSpPr txBox="true"/>
            <p:nvPr/>
          </p:nvSpPr>
          <p:spPr>
            <a:xfrm>
              <a:off x="0" y="-76200"/>
              <a:ext cx="9366250" cy="3291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Impact</a:t>
              </a:r>
              <a:r>
                <a:rPr lang="en-US" sz="3799">
                  <a:solidFill>
                    <a:srgbClr val="000000"/>
                  </a:solidFill>
                  <a:latin typeface="Arial"/>
                  <a:ea typeface="Arial"/>
                  <a:cs typeface="Arial"/>
                  <a:sym typeface="Arial"/>
                </a:rPr>
                <a:t>:</a:t>
              </a:r>
              <a:r>
                <a:rPr lang="en-US" sz="3799" b="true">
                  <a:solidFill>
                    <a:srgbClr val="000000"/>
                  </a:solidFill>
                  <a:latin typeface="Arial Bold"/>
                  <a:ea typeface="Arial Bold"/>
                  <a:cs typeface="Arial Bold"/>
                  <a:sym typeface="Arial Bold"/>
                </a:rPr>
                <a:t> </a:t>
              </a:r>
              <a:r>
                <a:rPr lang="en-US" sz="3799">
                  <a:solidFill>
                    <a:srgbClr val="000000"/>
                  </a:solidFill>
                  <a:latin typeface="Arial"/>
                  <a:ea typeface="Arial"/>
                  <a:cs typeface="Arial"/>
                  <a:sym typeface="Arial"/>
                </a:rPr>
                <a:t>les effets des inégalités numériques sur la vie quotidienne, sociale, professionnelle et citoyenne</a:t>
              </a:r>
            </a:p>
          </p:txBody>
        </p:sp>
      </p:grpSp>
      <p:grpSp>
        <p:nvGrpSpPr>
          <p:cNvPr name="Group 32" id="32"/>
          <p:cNvGrpSpPr/>
          <p:nvPr/>
        </p:nvGrpSpPr>
        <p:grpSpPr>
          <a:xfrm rot="0">
            <a:off x="10089460" y="1961806"/>
            <a:ext cx="7038975" cy="2169668"/>
            <a:chOff x="0" y="0"/>
            <a:chExt cx="9385300" cy="2892891"/>
          </a:xfrm>
        </p:grpSpPr>
        <p:sp>
          <p:nvSpPr>
            <p:cNvPr name="Freeform 33" id="33"/>
            <p:cNvSpPr/>
            <p:nvPr/>
          </p:nvSpPr>
          <p:spPr>
            <a:xfrm flipH="false" flipV="false" rot="0">
              <a:off x="0" y="0"/>
              <a:ext cx="9385300" cy="2892891"/>
            </a:xfrm>
            <a:custGeom>
              <a:avLst/>
              <a:gdLst/>
              <a:ahLst/>
              <a:cxnLst/>
              <a:rect r="r" b="b" t="t" l="l"/>
              <a:pathLst>
                <a:path h="2892891" w="9385300">
                  <a:moveTo>
                    <a:pt x="0" y="0"/>
                  </a:moveTo>
                  <a:lnTo>
                    <a:pt x="9385300" y="0"/>
                  </a:lnTo>
                  <a:lnTo>
                    <a:pt x="9385300" y="2892891"/>
                  </a:lnTo>
                  <a:lnTo>
                    <a:pt x="0" y="2892891"/>
                  </a:lnTo>
                  <a:close/>
                </a:path>
              </a:pathLst>
            </a:custGeom>
            <a:solidFill>
              <a:srgbClr val="000000">
                <a:alpha val="0"/>
              </a:srgbClr>
            </a:solidFill>
          </p:spPr>
        </p:sp>
        <p:sp>
          <p:nvSpPr>
            <p:cNvPr name="TextBox 34" id="34"/>
            <p:cNvSpPr txBox="true"/>
            <p:nvPr/>
          </p:nvSpPr>
          <p:spPr>
            <a:xfrm>
              <a:off x="0" y="-66675"/>
              <a:ext cx="9385300" cy="2959566"/>
            </a:xfrm>
            <a:prstGeom prst="rect">
              <a:avLst/>
            </a:prstGeom>
          </p:spPr>
          <p:txBody>
            <a:bodyPr anchor="b" rtlCol="false" tIns="0" lIns="0" bIns="0" rIns="0"/>
            <a:lstStyle/>
            <a:p>
              <a:pPr algn="l">
                <a:lnSpc>
                  <a:spcPts val="4080"/>
                </a:lnSpc>
              </a:pPr>
              <a:r>
                <a:rPr lang="en-US" sz="3400" b="true">
                  <a:solidFill>
                    <a:srgbClr val="000000"/>
                  </a:solidFill>
                  <a:latin typeface="Arial Bold"/>
                  <a:ea typeface="Arial Bold"/>
                  <a:cs typeface="Arial Bold"/>
                  <a:sym typeface="Arial Bold"/>
                </a:rPr>
                <a:t>Zugang</a:t>
              </a:r>
              <a:r>
                <a:rPr lang="en-US" sz="3400">
                  <a:solidFill>
                    <a:srgbClr val="000000"/>
                  </a:solidFill>
                  <a:latin typeface="Arial"/>
                  <a:ea typeface="Arial"/>
                  <a:cs typeface="Arial"/>
                  <a:sym typeface="Arial"/>
                </a:rPr>
                <a:t>: Ein internetfähiges Gerät bes</a:t>
              </a:r>
              <a:r>
                <a:rPr lang="en-US" sz="3400">
                  <a:solidFill>
                    <a:srgbClr val="000000"/>
                  </a:solidFill>
                  <a:latin typeface="Arial"/>
                  <a:ea typeface="Arial"/>
                  <a:cs typeface="Arial"/>
                  <a:sym typeface="Arial"/>
                </a:rPr>
                <a:t>itzen (oder Nutzung eines Geräts in einer Bibliothek, öffentlichen Einrichtung, usw.)</a:t>
              </a:r>
            </a:p>
          </p:txBody>
        </p:sp>
      </p:grpSp>
      <p:grpSp>
        <p:nvGrpSpPr>
          <p:cNvPr name="Group 35" id="35"/>
          <p:cNvGrpSpPr/>
          <p:nvPr/>
        </p:nvGrpSpPr>
        <p:grpSpPr>
          <a:xfrm rot="0">
            <a:off x="10103747" y="4301998"/>
            <a:ext cx="7024688" cy="2169668"/>
            <a:chOff x="0" y="0"/>
            <a:chExt cx="9366250" cy="2892891"/>
          </a:xfrm>
        </p:grpSpPr>
        <p:sp>
          <p:nvSpPr>
            <p:cNvPr name="Freeform 36" id="36"/>
            <p:cNvSpPr/>
            <p:nvPr/>
          </p:nvSpPr>
          <p:spPr>
            <a:xfrm flipH="false" flipV="false" rot="0">
              <a:off x="0" y="0"/>
              <a:ext cx="9366250" cy="2892891"/>
            </a:xfrm>
            <a:custGeom>
              <a:avLst/>
              <a:gdLst/>
              <a:ahLst/>
              <a:cxnLst/>
              <a:rect r="r" b="b" t="t" l="l"/>
              <a:pathLst>
                <a:path h="2892891" w="9366250">
                  <a:moveTo>
                    <a:pt x="0" y="0"/>
                  </a:moveTo>
                  <a:lnTo>
                    <a:pt x="9366250" y="0"/>
                  </a:lnTo>
                  <a:lnTo>
                    <a:pt x="9366250" y="2892891"/>
                  </a:lnTo>
                  <a:lnTo>
                    <a:pt x="0" y="2892891"/>
                  </a:lnTo>
                  <a:close/>
                </a:path>
              </a:pathLst>
            </a:custGeom>
            <a:solidFill>
              <a:srgbClr val="000000">
                <a:alpha val="0"/>
              </a:srgbClr>
            </a:solidFill>
          </p:spPr>
        </p:sp>
        <p:sp>
          <p:nvSpPr>
            <p:cNvPr name="TextBox 37" id="37"/>
            <p:cNvSpPr txBox="true"/>
            <p:nvPr/>
          </p:nvSpPr>
          <p:spPr>
            <a:xfrm>
              <a:off x="0" y="-66675"/>
              <a:ext cx="9366250" cy="2959566"/>
            </a:xfrm>
            <a:prstGeom prst="rect">
              <a:avLst/>
            </a:prstGeom>
          </p:spPr>
          <p:txBody>
            <a:bodyPr anchor="b" rtlCol="false" tIns="0" lIns="0" bIns="0" rIns="0"/>
            <a:lstStyle/>
            <a:p>
              <a:pPr algn="l">
                <a:lnSpc>
                  <a:spcPts val="4080"/>
                </a:lnSpc>
              </a:pPr>
              <a:r>
                <a:rPr lang="en-US" sz="3400" b="true">
                  <a:solidFill>
                    <a:srgbClr val="000000"/>
                  </a:solidFill>
                  <a:latin typeface="Arial Bold"/>
                  <a:ea typeface="Arial Bold"/>
                  <a:cs typeface="Arial Bold"/>
                  <a:sym typeface="Arial Bold"/>
                </a:rPr>
                <a:t>Nutzung: </a:t>
              </a:r>
              <a:r>
                <a:rPr lang="en-US" sz="3400">
                  <a:solidFill>
                    <a:srgbClr val="000000"/>
                  </a:solidFill>
                  <a:latin typeface="Arial"/>
                  <a:ea typeface="Arial"/>
                  <a:cs typeface="Arial"/>
                  <a:sym typeface="Arial"/>
                </a:rPr>
                <a:t>IKT effekt</a:t>
              </a:r>
              <a:r>
                <a:rPr lang="en-US" sz="3400">
                  <a:solidFill>
                    <a:srgbClr val="000000"/>
                  </a:solidFill>
                  <a:latin typeface="Arial"/>
                  <a:ea typeface="Arial"/>
                  <a:cs typeface="Arial"/>
                  <a:sym typeface="Arial"/>
                </a:rPr>
                <a:t>iv, selbstständig und sicher beherrschen (digitale Kompetenzen, Online-Sicherheit usw.)</a:t>
              </a:r>
            </a:p>
          </p:txBody>
        </p:sp>
      </p:grpSp>
      <p:grpSp>
        <p:nvGrpSpPr>
          <p:cNvPr name="Group 38" id="38"/>
          <p:cNvGrpSpPr/>
          <p:nvPr/>
        </p:nvGrpSpPr>
        <p:grpSpPr>
          <a:xfrm rot="0">
            <a:off x="10103747" y="6624066"/>
            <a:ext cx="7024688" cy="3262122"/>
            <a:chOff x="0" y="0"/>
            <a:chExt cx="9366250" cy="4349496"/>
          </a:xfrm>
        </p:grpSpPr>
        <p:sp>
          <p:nvSpPr>
            <p:cNvPr name="Freeform 39" id="39"/>
            <p:cNvSpPr/>
            <p:nvPr/>
          </p:nvSpPr>
          <p:spPr>
            <a:xfrm flipH="false" flipV="false" rot="0">
              <a:off x="0" y="0"/>
              <a:ext cx="9366250" cy="4349496"/>
            </a:xfrm>
            <a:custGeom>
              <a:avLst/>
              <a:gdLst/>
              <a:ahLst/>
              <a:cxnLst/>
              <a:rect r="r" b="b" t="t" l="l"/>
              <a:pathLst>
                <a:path h="4349496" w="9366250">
                  <a:moveTo>
                    <a:pt x="0" y="0"/>
                  </a:moveTo>
                  <a:lnTo>
                    <a:pt x="9366250" y="0"/>
                  </a:lnTo>
                  <a:lnTo>
                    <a:pt x="9366250" y="4349496"/>
                  </a:lnTo>
                  <a:lnTo>
                    <a:pt x="0" y="4349496"/>
                  </a:lnTo>
                  <a:close/>
                </a:path>
              </a:pathLst>
            </a:custGeom>
            <a:solidFill>
              <a:srgbClr val="000000">
                <a:alpha val="0"/>
              </a:srgbClr>
            </a:solidFill>
          </p:spPr>
        </p:sp>
        <p:sp>
          <p:nvSpPr>
            <p:cNvPr name="TextBox 40" id="40"/>
            <p:cNvSpPr txBox="true"/>
            <p:nvPr/>
          </p:nvSpPr>
          <p:spPr>
            <a:xfrm>
              <a:off x="0" y="-66675"/>
              <a:ext cx="9366250" cy="4416171"/>
            </a:xfrm>
            <a:prstGeom prst="rect">
              <a:avLst/>
            </a:prstGeom>
          </p:spPr>
          <p:txBody>
            <a:bodyPr anchor="b" rtlCol="false" tIns="0" lIns="0" bIns="0" rIns="0"/>
            <a:lstStyle/>
            <a:p>
              <a:pPr algn="l">
                <a:lnSpc>
                  <a:spcPts val="4080"/>
                </a:lnSpc>
              </a:pPr>
              <a:r>
                <a:rPr lang="en-US" sz="3400" b="true">
                  <a:solidFill>
                    <a:srgbClr val="000000"/>
                  </a:solidFill>
                  <a:latin typeface="Arial Bold"/>
                  <a:ea typeface="Arial Bold"/>
                  <a:cs typeface="Arial Bold"/>
                  <a:sym typeface="Arial Bold"/>
                </a:rPr>
                <a:t>Auswirkungen:</a:t>
              </a:r>
            </a:p>
            <a:p>
              <a:pPr algn="l">
                <a:lnSpc>
                  <a:spcPts val="4080"/>
                </a:lnSpc>
              </a:pPr>
              <a:r>
                <a:rPr lang="en-US" sz="3400">
                  <a:solidFill>
                    <a:srgbClr val="000000"/>
                  </a:solidFill>
                  <a:latin typeface="Arial"/>
                  <a:ea typeface="Arial"/>
                  <a:cs typeface="Arial"/>
                  <a:sym typeface="Arial"/>
                </a:rPr>
                <a:t>Di</a:t>
              </a:r>
              <a:r>
                <a:rPr lang="en-US" sz="3400">
                  <a:solidFill>
                    <a:srgbClr val="000000"/>
                  </a:solidFill>
                  <a:latin typeface="Arial"/>
                  <a:ea typeface="Arial"/>
                  <a:cs typeface="Arial"/>
                  <a:sym typeface="Arial"/>
                </a:rPr>
                <a:t>e Auswirkungen digitaler Ungleichheiten auf das tägliche, soziale, berufliche und gesellschaftliche Leben</a:t>
              </a:r>
            </a:p>
            <a:p>
              <a:pPr algn="l">
                <a:lnSpc>
                  <a:spcPts val="4559"/>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9</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067410"/>
            <a:chOff x="0" y="0"/>
            <a:chExt cx="10536940" cy="1423213"/>
          </a:xfrm>
        </p:grpSpPr>
        <p:sp>
          <p:nvSpPr>
            <p:cNvPr name="Freeform 11" id="11"/>
            <p:cNvSpPr/>
            <p:nvPr/>
          </p:nvSpPr>
          <p:spPr>
            <a:xfrm flipH="false" flipV="false" rot="0">
              <a:off x="0" y="0"/>
              <a:ext cx="10536941" cy="1423213"/>
            </a:xfrm>
            <a:custGeom>
              <a:avLst/>
              <a:gdLst/>
              <a:ahLst/>
              <a:cxnLst/>
              <a:rect r="r" b="b" t="t" l="l"/>
              <a:pathLst>
                <a:path h="1423213" w="10536941">
                  <a:moveTo>
                    <a:pt x="0" y="0"/>
                  </a:moveTo>
                  <a:lnTo>
                    <a:pt x="10536941" y="0"/>
                  </a:lnTo>
                  <a:lnTo>
                    <a:pt x="10536941" y="1423213"/>
                  </a:lnTo>
                  <a:lnTo>
                    <a:pt x="0" y="1423213"/>
                  </a:lnTo>
                  <a:close/>
                </a:path>
              </a:pathLst>
            </a:custGeom>
            <a:solidFill>
              <a:srgbClr val="000000">
                <a:alpha val="0"/>
              </a:srgbClr>
            </a:solidFill>
          </p:spPr>
        </p:sp>
        <p:sp>
          <p:nvSpPr>
            <p:cNvPr name="TextBox 12" id="12"/>
            <p:cNvSpPr txBox="true"/>
            <p:nvPr/>
          </p:nvSpPr>
          <p:spPr>
            <a:xfrm>
              <a:off x="0" y="0"/>
              <a:ext cx="10536940" cy="1423213"/>
            </a:xfrm>
            <a:prstGeom prst="rect">
              <a:avLst/>
            </a:prstGeom>
          </p:spPr>
          <p:txBody>
            <a:bodyPr anchor="t" rtlCol="false" tIns="0" lIns="0" bIns="0" rIns="0"/>
            <a:lstStyle/>
            <a:p>
              <a:pPr algn="ctr">
                <a:lnSpc>
                  <a:spcPts val="6480"/>
                </a:lnSpc>
              </a:pPr>
              <a:r>
                <a:rPr lang="en-US" sz="5400">
                  <a:solidFill>
                    <a:srgbClr val="0070C0"/>
                  </a:solidFill>
                  <a:latin typeface="Noto Sans Osage"/>
                  <a:ea typeface="Noto Sans Osage"/>
                  <a:cs typeface="Noto Sans Osage"/>
                  <a:sym typeface="Noto Sans Osage"/>
                </a:rPr>
                <a:t>Inclusion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 Inklusion</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038975" cy="3554476"/>
            <a:chOff x="0" y="0"/>
            <a:chExt cx="9385300" cy="4739301"/>
          </a:xfrm>
        </p:grpSpPr>
        <p:sp>
          <p:nvSpPr>
            <p:cNvPr name="Freeform 24" id="24"/>
            <p:cNvSpPr/>
            <p:nvPr/>
          </p:nvSpPr>
          <p:spPr>
            <a:xfrm flipH="false" flipV="false" rot="0">
              <a:off x="0" y="0"/>
              <a:ext cx="9385300" cy="4739301"/>
            </a:xfrm>
            <a:custGeom>
              <a:avLst/>
              <a:gdLst/>
              <a:ahLst/>
              <a:cxnLst/>
              <a:rect r="r" b="b" t="t" l="l"/>
              <a:pathLst>
                <a:path h="4739301" w="9385300">
                  <a:moveTo>
                    <a:pt x="0" y="0"/>
                  </a:moveTo>
                  <a:lnTo>
                    <a:pt x="9385300" y="0"/>
                  </a:lnTo>
                  <a:lnTo>
                    <a:pt x="9385300" y="4739301"/>
                  </a:lnTo>
                  <a:lnTo>
                    <a:pt x="0" y="4739301"/>
                  </a:lnTo>
                  <a:close/>
                </a:path>
              </a:pathLst>
            </a:custGeom>
            <a:solidFill>
              <a:srgbClr val="000000">
                <a:alpha val="0"/>
              </a:srgbClr>
            </a:solidFill>
          </p:spPr>
        </p:sp>
        <p:sp>
          <p:nvSpPr>
            <p:cNvPr name="TextBox 25" id="25"/>
            <p:cNvSpPr txBox="true"/>
            <p:nvPr/>
          </p:nvSpPr>
          <p:spPr>
            <a:xfrm>
              <a:off x="0" y="-76200"/>
              <a:ext cx="9385300" cy="4815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Acces</a:t>
              </a:r>
              <a:r>
                <a:rPr lang="en-US" sz="3799">
                  <a:solidFill>
                    <a:srgbClr val="000000"/>
                  </a:solidFill>
                  <a:latin typeface="Arial"/>
                  <a:ea typeface="Arial"/>
                  <a:cs typeface="Arial"/>
                  <a:sym typeface="Arial"/>
                </a:rPr>
                <a:t>:</a:t>
              </a:r>
              <a:r>
                <a:rPr lang="en-US" sz="3799" b="true">
                  <a:solidFill>
                    <a:srgbClr val="000000"/>
                  </a:solidFill>
                  <a:latin typeface="Arial Bold"/>
                  <a:ea typeface="Arial Bold"/>
                  <a:cs typeface="Arial Bold"/>
                  <a:sym typeface="Arial Bold"/>
                </a:rPr>
                <a:t> </a:t>
              </a:r>
              <a:r>
                <a:rPr lang="en-US" sz="3799">
                  <a:solidFill>
                    <a:srgbClr val="000000"/>
                  </a:solidFill>
                  <a:latin typeface="Arial"/>
                  <a:ea typeface="Arial"/>
                  <a:cs typeface="Arial"/>
                  <a:sym typeface="Arial"/>
                </a:rPr>
                <a:t>Message n° 8125 du 9 mars 2022 concernant [...] la mise en place d'un réseau capillaire à très haut débit sur le territoire cantonal [...]</a:t>
              </a:r>
            </a:p>
            <a:p>
              <a:pPr algn="l">
                <a:lnSpc>
                  <a:spcPts val="4559"/>
                </a:lnSpc>
              </a:pPr>
            </a:p>
          </p:txBody>
        </p:sp>
      </p:grpSp>
      <p:grpSp>
        <p:nvGrpSpPr>
          <p:cNvPr name="Group 26" id="26"/>
          <p:cNvGrpSpPr/>
          <p:nvPr/>
        </p:nvGrpSpPr>
        <p:grpSpPr>
          <a:xfrm rot="0">
            <a:off x="1308782" y="4825873"/>
            <a:ext cx="892810" cy="89281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8" id="28"/>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9" id="29"/>
          <p:cNvSpPr txBox="true"/>
          <p:nvPr/>
        </p:nvSpPr>
        <p:spPr>
          <a:xfrm rot="0">
            <a:off x="2201592" y="4997323"/>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Loi</a:t>
            </a:r>
            <a:r>
              <a:rPr lang="en-US" sz="3999">
                <a:solidFill>
                  <a:srgbClr val="404040"/>
                </a:solidFill>
                <a:latin typeface="Arial"/>
                <a:ea typeface="Arial"/>
                <a:cs typeface="Arial"/>
                <a:sym typeface="Arial"/>
              </a:rPr>
              <a:t> sur la promotion du haut débit (LPHD)</a:t>
            </a:r>
          </a:p>
        </p:txBody>
      </p:sp>
      <p:grpSp>
        <p:nvGrpSpPr>
          <p:cNvPr name="Group 30" id="30"/>
          <p:cNvGrpSpPr/>
          <p:nvPr/>
        </p:nvGrpSpPr>
        <p:grpSpPr>
          <a:xfrm rot="0">
            <a:off x="1299257" y="6214491"/>
            <a:ext cx="892810" cy="892810"/>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2" id="32"/>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3" id="33"/>
          <p:cNvSpPr txBox="true"/>
          <p:nvPr/>
        </p:nvSpPr>
        <p:spPr>
          <a:xfrm rot="0">
            <a:off x="2192067" y="6385941"/>
            <a:ext cx="5799408" cy="6762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P</a:t>
            </a:r>
            <a:r>
              <a:rPr lang="en-US" sz="3999">
                <a:solidFill>
                  <a:srgbClr val="404040"/>
                </a:solidFill>
                <a:latin typeface="Arial"/>
                <a:ea typeface="Arial"/>
                <a:cs typeface="Arial"/>
                <a:sym typeface="Arial"/>
              </a:rPr>
              <a:t>rochaines étapes?</a:t>
            </a:r>
          </a:p>
        </p:txBody>
      </p:sp>
      <p:grpSp>
        <p:nvGrpSpPr>
          <p:cNvPr name="Group 34" id="34"/>
          <p:cNvGrpSpPr/>
          <p:nvPr/>
        </p:nvGrpSpPr>
        <p:grpSpPr>
          <a:xfrm rot="0">
            <a:off x="10089460" y="1961806"/>
            <a:ext cx="7038975" cy="3554476"/>
            <a:chOff x="0" y="0"/>
            <a:chExt cx="9385300" cy="4739301"/>
          </a:xfrm>
        </p:grpSpPr>
        <p:sp>
          <p:nvSpPr>
            <p:cNvPr name="Freeform 35" id="35"/>
            <p:cNvSpPr/>
            <p:nvPr/>
          </p:nvSpPr>
          <p:spPr>
            <a:xfrm flipH="false" flipV="false" rot="0">
              <a:off x="0" y="0"/>
              <a:ext cx="9385300" cy="4739301"/>
            </a:xfrm>
            <a:custGeom>
              <a:avLst/>
              <a:gdLst/>
              <a:ahLst/>
              <a:cxnLst/>
              <a:rect r="r" b="b" t="t" l="l"/>
              <a:pathLst>
                <a:path h="4739301" w="9385300">
                  <a:moveTo>
                    <a:pt x="0" y="0"/>
                  </a:moveTo>
                  <a:lnTo>
                    <a:pt x="9385300" y="0"/>
                  </a:lnTo>
                  <a:lnTo>
                    <a:pt x="9385300" y="4739301"/>
                  </a:lnTo>
                  <a:lnTo>
                    <a:pt x="0" y="4739301"/>
                  </a:lnTo>
                  <a:close/>
                </a:path>
              </a:pathLst>
            </a:custGeom>
            <a:solidFill>
              <a:srgbClr val="000000">
                <a:alpha val="0"/>
              </a:srgbClr>
            </a:solidFill>
          </p:spPr>
        </p:sp>
        <p:sp>
          <p:nvSpPr>
            <p:cNvPr name="TextBox 36" id="36"/>
            <p:cNvSpPr txBox="true"/>
            <p:nvPr/>
          </p:nvSpPr>
          <p:spPr>
            <a:xfrm>
              <a:off x="0" y="-76200"/>
              <a:ext cx="9385300" cy="4815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Zugang</a:t>
              </a:r>
              <a:r>
                <a:rPr lang="en-US" sz="3799">
                  <a:solidFill>
                    <a:srgbClr val="000000"/>
                  </a:solidFill>
                  <a:latin typeface="Arial"/>
                  <a:ea typeface="Arial"/>
                  <a:cs typeface="Arial"/>
                  <a:sym typeface="Arial"/>
                </a:rPr>
                <a:t>:</a:t>
              </a:r>
              <a:r>
                <a:rPr lang="en-US" sz="3799" b="true">
                  <a:solidFill>
                    <a:srgbClr val="000000"/>
                  </a:solidFill>
                  <a:latin typeface="Arial Bold"/>
                  <a:ea typeface="Arial Bold"/>
                  <a:cs typeface="Arial Bold"/>
                  <a:sym typeface="Arial Bold"/>
                </a:rPr>
                <a:t> </a:t>
              </a:r>
              <a:r>
                <a:rPr lang="en-US" sz="3799">
                  <a:solidFill>
                    <a:srgbClr val="000000"/>
                  </a:solidFill>
                  <a:latin typeface="Arial"/>
                  <a:ea typeface="Arial"/>
                  <a:cs typeface="Arial"/>
                  <a:sym typeface="Arial"/>
                </a:rPr>
                <a:t>Botschaft Nr. 8125 vom 9. März 2022 betreffend [...] den Aufbau eines flächendeckenden Hochbreitbandnetzes auf dem Kantonsgebiet [...]</a:t>
              </a:r>
            </a:p>
            <a:p>
              <a:pPr algn="l">
                <a:lnSpc>
                  <a:spcPts val="4559"/>
                </a:lnSpc>
              </a:pPr>
            </a:p>
          </p:txBody>
        </p:sp>
      </p:grpSp>
      <p:grpSp>
        <p:nvGrpSpPr>
          <p:cNvPr name="Group 37" id="37"/>
          <p:cNvGrpSpPr/>
          <p:nvPr/>
        </p:nvGrpSpPr>
        <p:grpSpPr>
          <a:xfrm rot="0">
            <a:off x="10436217" y="4825873"/>
            <a:ext cx="892810" cy="892810"/>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9" id="39"/>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40" id="40"/>
          <p:cNvSpPr txBox="true"/>
          <p:nvPr/>
        </p:nvSpPr>
        <p:spPr>
          <a:xfrm rot="0">
            <a:off x="11329027" y="4997323"/>
            <a:ext cx="5799408" cy="187642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Breitbandfördergesetz (BBFG)</a:t>
            </a:r>
          </a:p>
          <a:p>
            <a:pPr algn="l">
              <a:lnSpc>
                <a:spcPts val="4799"/>
              </a:lnSpc>
              <a:spcBef>
                <a:spcPct val="0"/>
              </a:spcBef>
            </a:pPr>
          </a:p>
        </p:txBody>
      </p:sp>
      <p:grpSp>
        <p:nvGrpSpPr>
          <p:cNvPr name="Group 41" id="41"/>
          <p:cNvGrpSpPr/>
          <p:nvPr/>
        </p:nvGrpSpPr>
        <p:grpSpPr>
          <a:xfrm rot="0">
            <a:off x="10426692" y="6214491"/>
            <a:ext cx="892810" cy="892810"/>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43" id="43"/>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44" id="44"/>
          <p:cNvSpPr txBox="true"/>
          <p:nvPr/>
        </p:nvSpPr>
        <p:spPr>
          <a:xfrm rot="0">
            <a:off x="11319502" y="6385941"/>
            <a:ext cx="5799408" cy="6762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Nä</a:t>
            </a:r>
            <a:r>
              <a:rPr lang="en-US" sz="3999">
                <a:solidFill>
                  <a:srgbClr val="404040"/>
                </a:solidFill>
                <a:latin typeface="Arial"/>
                <a:ea typeface="Arial"/>
                <a:cs typeface="Arial"/>
                <a:sym typeface="Arial"/>
              </a:rPr>
              <a:t>chste Schritte?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10</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10" id="10"/>
          <p:cNvGrpSpPr/>
          <p:nvPr/>
        </p:nvGrpSpPr>
        <p:grpSpPr>
          <a:xfrm rot="0">
            <a:off x="576090" y="261965"/>
            <a:ext cx="7902705" cy="1067410"/>
            <a:chOff x="0" y="0"/>
            <a:chExt cx="10536940" cy="1423213"/>
          </a:xfrm>
        </p:grpSpPr>
        <p:sp>
          <p:nvSpPr>
            <p:cNvPr name="Freeform 11" id="11"/>
            <p:cNvSpPr/>
            <p:nvPr/>
          </p:nvSpPr>
          <p:spPr>
            <a:xfrm flipH="false" flipV="false" rot="0">
              <a:off x="0" y="0"/>
              <a:ext cx="10536941" cy="1423213"/>
            </a:xfrm>
            <a:custGeom>
              <a:avLst/>
              <a:gdLst/>
              <a:ahLst/>
              <a:cxnLst/>
              <a:rect r="r" b="b" t="t" l="l"/>
              <a:pathLst>
                <a:path h="1423213" w="10536941">
                  <a:moveTo>
                    <a:pt x="0" y="0"/>
                  </a:moveTo>
                  <a:lnTo>
                    <a:pt x="10536941" y="0"/>
                  </a:lnTo>
                  <a:lnTo>
                    <a:pt x="10536941" y="1423213"/>
                  </a:lnTo>
                  <a:lnTo>
                    <a:pt x="0" y="1423213"/>
                  </a:lnTo>
                  <a:close/>
                </a:path>
              </a:pathLst>
            </a:custGeom>
            <a:solidFill>
              <a:srgbClr val="000000">
                <a:alpha val="0"/>
              </a:srgbClr>
            </a:solidFill>
          </p:spPr>
        </p:sp>
        <p:sp>
          <p:nvSpPr>
            <p:cNvPr name="TextBox 12" id="12"/>
            <p:cNvSpPr txBox="true"/>
            <p:nvPr/>
          </p:nvSpPr>
          <p:spPr>
            <a:xfrm>
              <a:off x="0" y="0"/>
              <a:ext cx="10536940" cy="1423213"/>
            </a:xfrm>
            <a:prstGeom prst="rect">
              <a:avLst/>
            </a:prstGeom>
          </p:spPr>
          <p:txBody>
            <a:bodyPr anchor="t" rtlCol="false" tIns="0" lIns="0" bIns="0" rIns="0"/>
            <a:lstStyle/>
            <a:p>
              <a:pPr algn="ctr">
                <a:lnSpc>
                  <a:spcPts val="6480"/>
                </a:lnSpc>
              </a:pPr>
              <a:r>
                <a:rPr lang="en-US" sz="5400">
                  <a:solidFill>
                    <a:srgbClr val="0070C0"/>
                  </a:solidFill>
                  <a:latin typeface="Noto Sans Osage"/>
                  <a:ea typeface="Noto Sans Osage"/>
                  <a:cs typeface="Noto Sans Osage"/>
                  <a:sym typeface="Noto Sans Osage"/>
                </a:rPr>
                <a:t>Inclusion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 Inklusion</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962025" y="1961806"/>
            <a:ext cx="7038975" cy="5268976"/>
            <a:chOff x="0" y="0"/>
            <a:chExt cx="9385300" cy="7025301"/>
          </a:xfrm>
        </p:grpSpPr>
        <p:sp>
          <p:nvSpPr>
            <p:cNvPr name="Freeform 24" id="24"/>
            <p:cNvSpPr/>
            <p:nvPr/>
          </p:nvSpPr>
          <p:spPr>
            <a:xfrm flipH="false" flipV="false" rot="0">
              <a:off x="0" y="0"/>
              <a:ext cx="9385300" cy="7025301"/>
            </a:xfrm>
            <a:custGeom>
              <a:avLst/>
              <a:gdLst/>
              <a:ahLst/>
              <a:cxnLst/>
              <a:rect r="r" b="b" t="t" l="l"/>
              <a:pathLst>
                <a:path h="7025301" w="9385300">
                  <a:moveTo>
                    <a:pt x="0" y="0"/>
                  </a:moveTo>
                  <a:lnTo>
                    <a:pt x="9385300" y="0"/>
                  </a:lnTo>
                  <a:lnTo>
                    <a:pt x="9385300" y="7025301"/>
                  </a:lnTo>
                  <a:lnTo>
                    <a:pt x="0" y="7025301"/>
                  </a:lnTo>
                  <a:close/>
                </a:path>
              </a:pathLst>
            </a:custGeom>
            <a:solidFill>
              <a:srgbClr val="000000">
                <a:alpha val="0"/>
              </a:srgbClr>
            </a:solidFill>
          </p:spPr>
        </p:sp>
        <p:sp>
          <p:nvSpPr>
            <p:cNvPr name="TextBox 25" id="25"/>
            <p:cNvSpPr txBox="true"/>
            <p:nvPr/>
          </p:nvSpPr>
          <p:spPr>
            <a:xfrm>
              <a:off x="0" y="-76200"/>
              <a:ext cx="9385300" cy="7101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Utilisation</a:t>
              </a:r>
              <a:r>
                <a:rPr lang="en-US" sz="3799">
                  <a:solidFill>
                    <a:srgbClr val="000000"/>
                  </a:solidFill>
                  <a:latin typeface="Arial"/>
                  <a:ea typeface="Arial"/>
                  <a:cs typeface="Arial"/>
                  <a:sym typeface="Arial"/>
                </a:rPr>
                <a:t>:</a:t>
              </a:r>
              <a:r>
                <a:rPr lang="en-US" sz="3799" b="true">
                  <a:solidFill>
                    <a:srgbClr val="000000"/>
                  </a:solidFill>
                  <a:latin typeface="Arial Bold"/>
                  <a:ea typeface="Arial Bold"/>
                  <a:cs typeface="Arial Bold"/>
                  <a:sym typeface="Arial Bold"/>
                </a:rPr>
                <a:t> </a:t>
              </a:r>
              <a:r>
                <a:rPr lang="en-US" sz="3799">
                  <a:solidFill>
                    <a:srgbClr val="000000"/>
                  </a:solidFill>
                  <a:latin typeface="Arial"/>
                  <a:ea typeface="Arial"/>
                  <a:cs typeface="Arial"/>
                  <a:sym typeface="Arial"/>
                </a:rPr>
                <a:t>Projet avec WeTechCare, Vaud, Neuchâtel et Genève, pour procéder à un diagnostic des offres et des besoins des acteurs de l'inclusion numérique et pour former à la conception pédagogique numérique</a:t>
              </a:r>
            </a:p>
            <a:p>
              <a:pPr algn="l">
                <a:lnSpc>
                  <a:spcPts val="4559"/>
                </a:lnSpc>
              </a:pPr>
            </a:p>
          </p:txBody>
        </p:sp>
      </p:grpSp>
      <p:grpSp>
        <p:nvGrpSpPr>
          <p:cNvPr name="Group 26" id="26"/>
          <p:cNvGrpSpPr/>
          <p:nvPr/>
        </p:nvGrpSpPr>
        <p:grpSpPr>
          <a:xfrm rot="0">
            <a:off x="1308782" y="6633591"/>
            <a:ext cx="892810" cy="89281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8" id="28"/>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9" id="29"/>
          <p:cNvSpPr txBox="true"/>
          <p:nvPr/>
        </p:nvSpPr>
        <p:spPr>
          <a:xfrm rot="0">
            <a:off x="2201592" y="6805041"/>
            <a:ext cx="5799408" cy="6762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AINS / Ticino?</a:t>
            </a:r>
          </a:p>
        </p:txBody>
      </p:sp>
      <p:grpSp>
        <p:nvGrpSpPr>
          <p:cNvPr name="Group 30" id="30"/>
          <p:cNvGrpSpPr/>
          <p:nvPr/>
        </p:nvGrpSpPr>
        <p:grpSpPr>
          <a:xfrm rot="0">
            <a:off x="10089460" y="1961806"/>
            <a:ext cx="7038975" cy="5268976"/>
            <a:chOff x="0" y="0"/>
            <a:chExt cx="9385300" cy="7025301"/>
          </a:xfrm>
        </p:grpSpPr>
        <p:sp>
          <p:nvSpPr>
            <p:cNvPr name="Freeform 31" id="31"/>
            <p:cNvSpPr/>
            <p:nvPr/>
          </p:nvSpPr>
          <p:spPr>
            <a:xfrm flipH="false" flipV="false" rot="0">
              <a:off x="0" y="0"/>
              <a:ext cx="9385300" cy="7025301"/>
            </a:xfrm>
            <a:custGeom>
              <a:avLst/>
              <a:gdLst/>
              <a:ahLst/>
              <a:cxnLst/>
              <a:rect r="r" b="b" t="t" l="l"/>
              <a:pathLst>
                <a:path h="7025301" w="9385300">
                  <a:moveTo>
                    <a:pt x="0" y="0"/>
                  </a:moveTo>
                  <a:lnTo>
                    <a:pt x="9385300" y="0"/>
                  </a:lnTo>
                  <a:lnTo>
                    <a:pt x="9385300" y="7025301"/>
                  </a:lnTo>
                  <a:lnTo>
                    <a:pt x="0" y="7025301"/>
                  </a:lnTo>
                  <a:close/>
                </a:path>
              </a:pathLst>
            </a:custGeom>
            <a:solidFill>
              <a:srgbClr val="000000">
                <a:alpha val="0"/>
              </a:srgbClr>
            </a:solidFill>
          </p:spPr>
        </p:sp>
        <p:sp>
          <p:nvSpPr>
            <p:cNvPr name="TextBox 32" id="32"/>
            <p:cNvSpPr txBox="true"/>
            <p:nvPr/>
          </p:nvSpPr>
          <p:spPr>
            <a:xfrm>
              <a:off x="0" y="-76200"/>
              <a:ext cx="9385300" cy="7101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Nutzung</a:t>
              </a:r>
              <a:r>
                <a:rPr lang="en-US" sz="3799">
                  <a:solidFill>
                    <a:srgbClr val="000000"/>
                  </a:solidFill>
                  <a:latin typeface="Arial"/>
                  <a:ea typeface="Arial"/>
                  <a:cs typeface="Arial"/>
                  <a:sym typeface="Arial"/>
                </a:rPr>
                <a:t>:</a:t>
              </a:r>
              <a:r>
                <a:rPr lang="en-US" sz="3799" b="true">
                  <a:solidFill>
                    <a:srgbClr val="000000"/>
                  </a:solidFill>
                  <a:latin typeface="Arial Bold"/>
                  <a:ea typeface="Arial Bold"/>
                  <a:cs typeface="Arial Bold"/>
                  <a:sym typeface="Arial Bold"/>
                </a:rPr>
                <a:t> </a:t>
              </a:r>
              <a:r>
                <a:rPr lang="en-US" sz="3799">
                  <a:solidFill>
                    <a:srgbClr val="000000"/>
                  </a:solidFill>
                  <a:latin typeface="Arial"/>
                  <a:ea typeface="Arial"/>
                  <a:cs typeface="Arial"/>
                  <a:sym typeface="Arial"/>
                </a:rPr>
                <a:t>Projekt mit WeTechCare sowie den Kantonen Waadt, Neuenburg und Genf zur Analyse der bestehenden Angebote und Bedürfnisse der Akteure der digitalen Inklusion sowie zur Schulung in der digitalen Bildungskonzeption</a:t>
              </a:r>
            </a:p>
          </p:txBody>
        </p:sp>
      </p:grpSp>
      <p:grpSp>
        <p:nvGrpSpPr>
          <p:cNvPr name="Group 33" id="33"/>
          <p:cNvGrpSpPr/>
          <p:nvPr/>
        </p:nvGrpSpPr>
        <p:grpSpPr>
          <a:xfrm rot="0">
            <a:off x="10567082" y="7230782"/>
            <a:ext cx="892810" cy="89281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5" id="35"/>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6" id="36"/>
          <p:cNvSpPr txBox="true"/>
          <p:nvPr/>
        </p:nvSpPr>
        <p:spPr>
          <a:xfrm rot="0">
            <a:off x="11459892" y="7402232"/>
            <a:ext cx="5799408" cy="6762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ADIS / Ticino?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11</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005993"/>
            <a:chOff x="0" y="0"/>
            <a:chExt cx="10536940" cy="1341324"/>
          </a:xfrm>
        </p:grpSpPr>
        <p:sp>
          <p:nvSpPr>
            <p:cNvPr name="Freeform 11" id="11"/>
            <p:cNvSpPr/>
            <p:nvPr/>
          </p:nvSpPr>
          <p:spPr>
            <a:xfrm flipH="false" flipV="false" rot="0">
              <a:off x="0" y="0"/>
              <a:ext cx="10536941" cy="1341324"/>
            </a:xfrm>
            <a:custGeom>
              <a:avLst/>
              <a:gdLst/>
              <a:ahLst/>
              <a:cxnLst/>
              <a:rect r="r" b="b" t="t" l="l"/>
              <a:pathLst>
                <a:path h="1341324" w="10536941">
                  <a:moveTo>
                    <a:pt x="0" y="0"/>
                  </a:moveTo>
                  <a:lnTo>
                    <a:pt x="10536941" y="0"/>
                  </a:lnTo>
                  <a:lnTo>
                    <a:pt x="10536941" y="1341324"/>
                  </a:lnTo>
                  <a:lnTo>
                    <a:pt x="0" y="1341324"/>
                  </a:lnTo>
                  <a:close/>
                </a:path>
              </a:pathLst>
            </a:custGeom>
            <a:solidFill>
              <a:srgbClr val="000000">
                <a:alpha val="0"/>
              </a:srgbClr>
            </a:solidFill>
          </p:spPr>
        </p:sp>
        <p:sp>
          <p:nvSpPr>
            <p:cNvPr name="TextBox 12" id="12"/>
            <p:cNvSpPr txBox="true"/>
            <p:nvPr/>
          </p:nvSpPr>
          <p:spPr>
            <a:xfrm>
              <a:off x="0" y="-9525"/>
              <a:ext cx="10536940" cy="1350849"/>
            </a:xfrm>
            <a:prstGeom prst="rect">
              <a:avLst/>
            </a:prstGeom>
          </p:spPr>
          <p:txBody>
            <a:bodyPr anchor="t" rtlCol="false" tIns="0" lIns="0" bIns="0" rIns="0"/>
            <a:lstStyle/>
            <a:p>
              <a:pPr algn="ctr">
                <a:lnSpc>
                  <a:spcPts val="6120"/>
                </a:lnSpc>
              </a:pPr>
              <a:r>
                <a:rPr lang="en-US" sz="5100">
                  <a:solidFill>
                    <a:srgbClr val="0070C0"/>
                  </a:solidFill>
                  <a:latin typeface="Noto Sans Osage"/>
                  <a:ea typeface="Noto Sans Osage"/>
                  <a:cs typeface="Noto Sans Osage"/>
                  <a:sym typeface="Noto Sans Osage"/>
                </a:rPr>
                <a:t>Priorité au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Digitales Primat</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111492" cy="7554976"/>
            <a:chOff x="0" y="0"/>
            <a:chExt cx="9481989" cy="10073301"/>
          </a:xfrm>
        </p:grpSpPr>
        <p:sp>
          <p:nvSpPr>
            <p:cNvPr name="Freeform 24" id="24"/>
            <p:cNvSpPr/>
            <p:nvPr/>
          </p:nvSpPr>
          <p:spPr>
            <a:xfrm flipH="false" flipV="false" rot="0">
              <a:off x="0" y="0"/>
              <a:ext cx="9481989" cy="10073301"/>
            </a:xfrm>
            <a:custGeom>
              <a:avLst/>
              <a:gdLst/>
              <a:ahLst/>
              <a:cxnLst/>
              <a:rect r="r" b="b" t="t" l="l"/>
              <a:pathLst>
                <a:path h="10073301" w="9481989">
                  <a:moveTo>
                    <a:pt x="0" y="0"/>
                  </a:moveTo>
                  <a:lnTo>
                    <a:pt x="9481989" y="0"/>
                  </a:lnTo>
                  <a:lnTo>
                    <a:pt x="9481989" y="10073301"/>
                  </a:lnTo>
                  <a:lnTo>
                    <a:pt x="0" y="10073301"/>
                  </a:lnTo>
                  <a:close/>
                </a:path>
              </a:pathLst>
            </a:custGeom>
            <a:solidFill>
              <a:srgbClr val="000000">
                <a:alpha val="0"/>
              </a:srgbClr>
            </a:solidFill>
          </p:spPr>
        </p:sp>
        <p:sp>
          <p:nvSpPr>
            <p:cNvPr name="TextBox 25" id="25"/>
            <p:cNvSpPr txBox="true"/>
            <p:nvPr/>
          </p:nvSpPr>
          <p:spPr>
            <a:xfrm>
              <a:off x="0" y="-76200"/>
              <a:ext cx="9481989" cy="10149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Art. 6 Priorité au numérique</a:t>
              </a:r>
            </a:p>
            <a:p>
              <a:pPr algn="l">
                <a:lnSpc>
                  <a:spcPts val="4559"/>
                </a:lnSpc>
              </a:pPr>
              <a:r>
                <a:rPr lang="en-US" sz="3799">
                  <a:solidFill>
                    <a:srgbClr val="000000"/>
                  </a:solidFill>
                  <a:latin typeface="Arial"/>
                  <a:ea typeface="Arial"/>
                  <a:cs typeface="Arial"/>
                  <a:sym typeface="Arial"/>
                </a:rPr>
                <a:t>1</a:t>
              </a:r>
              <a:r>
                <a:rPr lang="en-US" sz="3799">
                  <a:solidFill>
                    <a:srgbClr val="000000"/>
                  </a:solidFill>
                  <a:latin typeface="Arial"/>
                  <a:ea typeface="Arial"/>
                  <a:cs typeface="Arial"/>
                  <a:sym typeface="Arial"/>
                </a:rPr>
                <a:t> Dans la mesure </a:t>
              </a:r>
              <a:r>
                <a:rPr lang="en-US" sz="3799">
                  <a:solidFill>
                    <a:srgbClr val="000000"/>
                  </a:solidFill>
                  <a:latin typeface="Arial"/>
                  <a:ea typeface="Arial"/>
                  <a:cs typeface="Arial"/>
                  <a:sym typeface="Arial"/>
                </a:rPr>
                <a:t>où cela est opportun et possible, les autorités soumises à la présente loi agissent, informent et communiquent par voie électronique.</a:t>
              </a:r>
            </a:p>
            <a:p>
              <a:pPr algn="l">
                <a:lnSpc>
                  <a:spcPts val="4559"/>
                </a:lnSpc>
              </a:pPr>
              <a:r>
                <a:rPr lang="en-US" sz="3799">
                  <a:solidFill>
                    <a:srgbClr val="000000"/>
                  </a:solidFill>
                  <a:latin typeface="Arial"/>
                  <a:ea typeface="Arial"/>
                  <a:cs typeface="Arial"/>
                  <a:sym typeface="Arial"/>
                </a:rPr>
                <a:t>2</a:t>
              </a:r>
              <a:r>
                <a:rPr lang="en-US" sz="3799">
                  <a:solidFill>
                    <a:srgbClr val="000000"/>
                  </a:solidFill>
                  <a:latin typeface="Arial"/>
                  <a:ea typeface="Arial"/>
                  <a:cs typeface="Arial"/>
                  <a:sym typeface="Arial"/>
                </a:rPr>
                <a:t> La forme de document déterminante est la forme numérique.</a:t>
              </a:r>
            </a:p>
            <a:p>
              <a:pPr algn="l">
                <a:lnSpc>
                  <a:spcPts val="4559"/>
                </a:lnSpc>
              </a:pPr>
              <a:r>
                <a:rPr lang="en-US" sz="3799">
                  <a:solidFill>
                    <a:srgbClr val="000000"/>
                  </a:solidFill>
                  <a:latin typeface="Arial"/>
                  <a:ea typeface="Arial"/>
                  <a:cs typeface="Arial"/>
                  <a:sym typeface="Arial"/>
                </a:rPr>
                <a:t>3</a:t>
              </a:r>
              <a:r>
                <a:rPr lang="en-US" sz="3799">
                  <a:solidFill>
                    <a:srgbClr val="000000"/>
                  </a:solidFill>
                  <a:latin typeface="Arial"/>
                  <a:ea typeface="Arial"/>
                  <a:cs typeface="Arial"/>
                  <a:sym typeface="Arial"/>
                </a:rPr>
                <a:t> La législation spéciale, en particulier celle de procédure, demeure réservée.</a:t>
              </a:r>
            </a:p>
          </p:txBody>
        </p:sp>
      </p:grpSp>
      <p:grpSp>
        <p:nvGrpSpPr>
          <p:cNvPr name="Group 26" id="26"/>
          <p:cNvGrpSpPr/>
          <p:nvPr/>
        </p:nvGrpSpPr>
        <p:grpSpPr>
          <a:xfrm rot="0">
            <a:off x="10147808" y="1961806"/>
            <a:ext cx="7111492" cy="9269476"/>
            <a:chOff x="0" y="0"/>
            <a:chExt cx="9481989" cy="12359301"/>
          </a:xfrm>
        </p:grpSpPr>
        <p:sp>
          <p:nvSpPr>
            <p:cNvPr name="Freeform 27" id="27"/>
            <p:cNvSpPr/>
            <p:nvPr/>
          </p:nvSpPr>
          <p:spPr>
            <a:xfrm flipH="false" flipV="false" rot="0">
              <a:off x="0" y="0"/>
              <a:ext cx="9481989" cy="12359301"/>
            </a:xfrm>
            <a:custGeom>
              <a:avLst/>
              <a:gdLst/>
              <a:ahLst/>
              <a:cxnLst/>
              <a:rect r="r" b="b" t="t" l="l"/>
              <a:pathLst>
                <a:path h="12359301" w="9481989">
                  <a:moveTo>
                    <a:pt x="0" y="0"/>
                  </a:moveTo>
                  <a:lnTo>
                    <a:pt x="9481989" y="0"/>
                  </a:lnTo>
                  <a:lnTo>
                    <a:pt x="9481989" y="12359301"/>
                  </a:lnTo>
                  <a:lnTo>
                    <a:pt x="0" y="12359301"/>
                  </a:lnTo>
                  <a:close/>
                </a:path>
              </a:pathLst>
            </a:custGeom>
            <a:solidFill>
              <a:srgbClr val="000000">
                <a:alpha val="0"/>
              </a:srgbClr>
            </a:solidFill>
          </p:spPr>
        </p:sp>
        <p:sp>
          <p:nvSpPr>
            <p:cNvPr name="TextBox 28" id="28"/>
            <p:cNvSpPr txBox="true"/>
            <p:nvPr/>
          </p:nvSpPr>
          <p:spPr>
            <a:xfrm>
              <a:off x="0" y="-76200"/>
              <a:ext cx="9481989" cy="12435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Art. 6 Digitales Primat</a:t>
              </a:r>
            </a:p>
            <a:p>
              <a:pPr algn="l">
                <a:lnSpc>
                  <a:spcPts val="4559"/>
                </a:lnSpc>
              </a:pPr>
              <a:r>
                <a:rPr lang="en-US" sz="3799">
                  <a:solidFill>
                    <a:srgbClr val="000000"/>
                  </a:solidFill>
                  <a:latin typeface="Arial"/>
                  <a:ea typeface="Arial"/>
                  <a:cs typeface="Arial"/>
                  <a:sym typeface="Arial"/>
                </a:rPr>
                <a:t>1</a:t>
              </a:r>
              <a:r>
                <a:rPr lang="en-US" sz="3799">
                  <a:solidFill>
                    <a:srgbClr val="000000"/>
                  </a:solidFill>
                  <a:latin typeface="Arial"/>
                  <a:ea typeface="Arial"/>
                  <a:cs typeface="Arial"/>
                  <a:sym typeface="Arial"/>
                </a:rPr>
                <a:t> Soweit dies sachgerecht und möglich ist, ha</a:t>
              </a:r>
              <a:r>
                <a:rPr lang="en-US" sz="3799">
                  <a:solidFill>
                    <a:srgbClr val="000000"/>
                  </a:solidFill>
                  <a:latin typeface="Arial"/>
                  <a:ea typeface="Arial"/>
                  <a:cs typeface="Arial"/>
                  <a:sym typeface="Arial"/>
                </a:rPr>
                <a:t>ndeln, informieren und kommunizieren die Behörden, die diesem Gesetz unterstehen, auf elektronischem Weg.</a:t>
              </a:r>
            </a:p>
            <a:p>
              <a:pPr algn="l">
                <a:lnSpc>
                  <a:spcPts val="4559"/>
                </a:lnSpc>
              </a:pPr>
              <a:r>
                <a:rPr lang="en-US" sz="3799">
                  <a:solidFill>
                    <a:srgbClr val="000000"/>
                  </a:solidFill>
                  <a:latin typeface="Arial"/>
                  <a:ea typeface="Arial"/>
                  <a:cs typeface="Arial"/>
                  <a:sym typeface="Arial"/>
                </a:rPr>
                <a:t>2</a:t>
              </a:r>
              <a:r>
                <a:rPr lang="en-US" sz="3799">
                  <a:solidFill>
                    <a:srgbClr val="000000"/>
                  </a:solidFill>
                  <a:latin typeface="Arial"/>
                  <a:ea typeface="Arial"/>
                  <a:cs typeface="Arial"/>
                  <a:sym typeface="Arial"/>
                </a:rPr>
                <a:t> Die massgebende Dokumentenform ist die digitale Form.</a:t>
              </a:r>
            </a:p>
            <a:p>
              <a:pPr algn="l">
                <a:lnSpc>
                  <a:spcPts val="4559"/>
                </a:lnSpc>
              </a:pPr>
              <a:r>
                <a:rPr lang="en-US" sz="3799">
                  <a:solidFill>
                    <a:srgbClr val="000000"/>
                  </a:solidFill>
                  <a:latin typeface="Arial"/>
                  <a:ea typeface="Arial"/>
                  <a:cs typeface="Arial"/>
                  <a:sym typeface="Arial"/>
                </a:rPr>
                <a:t>3</a:t>
              </a:r>
              <a:r>
                <a:rPr lang="en-US" sz="3799">
                  <a:solidFill>
                    <a:srgbClr val="000000"/>
                  </a:solidFill>
                  <a:latin typeface="Arial"/>
                  <a:ea typeface="Arial"/>
                  <a:cs typeface="Arial"/>
                  <a:sym typeface="Arial"/>
                </a:rPr>
                <a:t> Spezialgesetze, insbesondere Verfahrensrecht, bleiben vorbehalten.</a:t>
              </a:r>
            </a:p>
            <a:p>
              <a:pPr algn="l">
                <a:lnSpc>
                  <a:spcPts val="4559"/>
                </a:lnSpc>
              </a:pPr>
            </a:p>
            <a:p>
              <a:pPr algn="l">
                <a:lnSpc>
                  <a:spcPts val="4559"/>
                </a:lnSpc>
              </a:pPr>
            </a:p>
            <a:p>
              <a:pPr algn="l">
                <a:lnSpc>
                  <a:spcPts val="455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12</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10" id="10"/>
          <p:cNvGrpSpPr/>
          <p:nvPr/>
        </p:nvGrpSpPr>
        <p:grpSpPr>
          <a:xfrm rot="0">
            <a:off x="576090" y="261965"/>
            <a:ext cx="7902705" cy="1005993"/>
            <a:chOff x="0" y="0"/>
            <a:chExt cx="10536940" cy="1341324"/>
          </a:xfrm>
        </p:grpSpPr>
        <p:sp>
          <p:nvSpPr>
            <p:cNvPr name="Freeform 11" id="11"/>
            <p:cNvSpPr/>
            <p:nvPr/>
          </p:nvSpPr>
          <p:spPr>
            <a:xfrm flipH="false" flipV="false" rot="0">
              <a:off x="0" y="0"/>
              <a:ext cx="10536941" cy="1341324"/>
            </a:xfrm>
            <a:custGeom>
              <a:avLst/>
              <a:gdLst/>
              <a:ahLst/>
              <a:cxnLst/>
              <a:rect r="r" b="b" t="t" l="l"/>
              <a:pathLst>
                <a:path h="1341324" w="10536941">
                  <a:moveTo>
                    <a:pt x="0" y="0"/>
                  </a:moveTo>
                  <a:lnTo>
                    <a:pt x="10536941" y="0"/>
                  </a:lnTo>
                  <a:lnTo>
                    <a:pt x="10536941" y="1341324"/>
                  </a:lnTo>
                  <a:lnTo>
                    <a:pt x="0" y="1341324"/>
                  </a:lnTo>
                  <a:close/>
                </a:path>
              </a:pathLst>
            </a:custGeom>
            <a:solidFill>
              <a:srgbClr val="000000">
                <a:alpha val="0"/>
              </a:srgbClr>
            </a:solidFill>
          </p:spPr>
        </p:sp>
        <p:sp>
          <p:nvSpPr>
            <p:cNvPr name="TextBox 12" id="12"/>
            <p:cNvSpPr txBox="true"/>
            <p:nvPr/>
          </p:nvSpPr>
          <p:spPr>
            <a:xfrm>
              <a:off x="0" y="-9525"/>
              <a:ext cx="10536940" cy="1350849"/>
            </a:xfrm>
            <a:prstGeom prst="rect">
              <a:avLst/>
            </a:prstGeom>
          </p:spPr>
          <p:txBody>
            <a:bodyPr anchor="t" rtlCol="false" tIns="0" lIns="0" bIns="0" rIns="0"/>
            <a:lstStyle/>
            <a:p>
              <a:pPr algn="ctr">
                <a:lnSpc>
                  <a:spcPts val="6120"/>
                </a:lnSpc>
              </a:pPr>
              <a:r>
                <a:rPr lang="en-US" sz="5100">
                  <a:solidFill>
                    <a:srgbClr val="0070C0"/>
                  </a:solidFill>
                  <a:latin typeface="Noto Sans Osage"/>
                  <a:ea typeface="Noto Sans Osage"/>
                  <a:cs typeface="Noto Sans Osage"/>
                  <a:sym typeface="Noto Sans Osage"/>
                </a:rPr>
                <a:t>Priorité au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Digitales Primat</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962025" y="1961806"/>
            <a:ext cx="7111492" cy="1099566"/>
            <a:chOff x="0" y="0"/>
            <a:chExt cx="9481989" cy="1466088"/>
          </a:xfrm>
        </p:grpSpPr>
        <p:sp>
          <p:nvSpPr>
            <p:cNvPr name="Freeform 24" id="24"/>
            <p:cNvSpPr/>
            <p:nvPr/>
          </p:nvSpPr>
          <p:spPr>
            <a:xfrm flipH="false" flipV="false" rot="0">
              <a:off x="0" y="0"/>
              <a:ext cx="9481989" cy="1466088"/>
            </a:xfrm>
            <a:custGeom>
              <a:avLst/>
              <a:gdLst/>
              <a:ahLst/>
              <a:cxnLst/>
              <a:rect r="r" b="b" t="t" l="l"/>
              <a:pathLst>
                <a:path h="1466088" w="9481989">
                  <a:moveTo>
                    <a:pt x="0" y="0"/>
                  </a:moveTo>
                  <a:lnTo>
                    <a:pt x="9481989" y="0"/>
                  </a:lnTo>
                  <a:lnTo>
                    <a:pt x="9481989" y="1466088"/>
                  </a:lnTo>
                  <a:lnTo>
                    <a:pt x="0" y="1466088"/>
                  </a:lnTo>
                  <a:close/>
                </a:path>
              </a:pathLst>
            </a:custGeom>
            <a:solidFill>
              <a:srgbClr val="000000">
                <a:alpha val="0"/>
              </a:srgbClr>
            </a:solidFill>
          </p:spPr>
        </p:sp>
        <p:sp>
          <p:nvSpPr>
            <p:cNvPr name="TextBox 25" id="25"/>
            <p:cNvSpPr txBox="true"/>
            <p:nvPr/>
          </p:nvSpPr>
          <p:spPr>
            <a:xfrm>
              <a:off x="0" y="-66675"/>
              <a:ext cx="9481989" cy="1532763"/>
            </a:xfrm>
            <a:prstGeom prst="rect">
              <a:avLst/>
            </a:prstGeom>
          </p:spPr>
          <p:txBody>
            <a:bodyPr anchor="b" rtlCol="false" tIns="0" lIns="0" bIns="0" rIns="0"/>
            <a:lstStyle/>
            <a:p>
              <a:pPr algn="l">
                <a:lnSpc>
                  <a:spcPts val="3960"/>
                </a:lnSpc>
              </a:pPr>
              <a:r>
                <a:rPr lang="en-US" sz="3300" b="true">
                  <a:solidFill>
                    <a:srgbClr val="000000"/>
                  </a:solidFill>
                  <a:latin typeface="Arial Bold"/>
                  <a:ea typeface="Arial Bold"/>
                  <a:cs typeface="Arial Bold"/>
                  <a:sym typeface="Arial Bold"/>
                </a:rPr>
                <a:t>Implications pratiques importantes</a:t>
              </a:r>
            </a:p>
            <a:p>
              <a:pPr algn="l">
                <a:lnSpc>
                  <a:spcPts val="3960"/>
                </a:lnSpc>
              </a:pPr>
            </a:p>
          </p:txBody>
        </p:sp>
      </p:grpSp>
      <p:grpSp>
        <p:nvGrpSpPr>
          <p:cNvPr name="Group 26" id="26"/>
          <p:cNvGrpSpPr/>
          <p:nvPr/>
        </p:nvGrpSpPr>
        <p:grpSpPr>
          <a:xfrm rot="0">
            <a:off x="1308782" y="2701455"/>
            <a:ext cx="892810" cy="89281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8" id="28"/>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9" id="29"/>
          <p:cNvSpPr txBox="true"/>
          <p:nvPr/>
        </p:nvSpPr>
        <p:spPr>
          <a:xfrm rot="0">
            <a:off x="2201592" y="2872905"/>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Concrétisation dans l’ordonnance</a:t>
            </a:r>
          </a:p>
        </p:txBody>
      </p:sp>
      <p:grpSp>
        <p:nvGrpSpPr>
          <p:cNvPr name="Group 30" id="30"/>
          <p:cNvGrpSpPr/>
          <p:nvPr/>
        </p:nvGrpSpPr>
        <p:grpSpPr>
          <a:xfrm rot="0">
            <a:off x="1308782" y="4149255"/>
            <a:ext cx="892810" cy="892810"/>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2" id="32"/>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3" id="33"/>
          <p:cNvSpPr txBox="true"/>
          <p:nvPr/>
        </p:nvSpPr>
        <p:spPr>
          <a:xfrm rot="0">
            <a:off x="2201592" y="4320705"/>
            <a:ext cx="5799408" cy="6762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Beaucoup de confusion</a:t>
            </a:r>
          </a:p>
        </p:txBody>
      </p:sp>
      <p:grpSp>
        <p:nvGrpSpPr>
          <p:cNvPr name="Group 34" id="34"/>
          <p:cNvGrpSpPr/>
          <p:nvPr/>
        </p:nvGrpSpPr>
        <p:grpSpPr>
          <a:xfrm rot="0">
            <a:off x="1308782" y="5143500"/>
            <a:ext cx="892810" cy="892810"/>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6" id="36"/>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7" id="37"/>
          <p:cNvSpPr txBox="true"/>
          <p:nvPr/>
        </p:nvSpPr>
        <p:spPr>
          <a:xfrm rot="0">
            <a:off x="2201592" y="5314950"/>
            <a:ext cx="5799408" cy="187642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Besoin de formation, notamment en matière juridique</a:t>
            </a:r>
          </a:p>
        </p:txBody>
      </p:sp>
      <p:grpSp>
        <p:nvGrpSpPr>
          <p:cNvPr name="Group 38" id="38"/>
          <p:cNvGrpSpPr/>
          <p:nvPr/>
        </p:nvGrpSpPr>
        <p:grpSpPr>
          <a:xfrm rot="0">
            <a:off x="10147808" y="1653725"/>
            <a:ext cx="7111492" cy="962024"/>
            <a:chOff x="0" y="0"/>
            <a:chExt cx="9481989" cy="1282699"/>
          </a:xfrm>
        </p:grpSpPr>
        <p:sp>
          <p:nvSpPr>
            <p:cNvPr name="Freeform 39" id="39"/>
            <p:cNvSpPr/>
            <p:nvPr/>
          </p:nvSpPr>
          <p:spPr>
            <a:xfrm flipH="false" flipV="false" rot="0">
              <a:off x="0" y="0"/>
              <a:ext cx="9481989" cy="1282699"/>
            </a:xfrm>
            <a:custGeom>
              <a:avLst/>
              <a:gdLst/>
              <a:ahLst/>
              <a:cxnLst/>
              <a:rect r="r" b="b" t="t" l="l"/>
              <a:pathLst>
                <a:path h="1282699" w="9481989">
                  <a:moveTo>
                    <a:pt x="0" y="0"/>
                  </a:moveTo>
                  <a:lnTo>
                    <a:pt x="9481989" y="0"/>
                  </a:lnTo>
                  <a:lnTo>
                    <a:pt x="9481989" y="1282699"/>
                  </a:lnTo>
                  <a:lnTo>
                    <a:pt x="0" y="1282699"/>
                  </a:lnTo>
                  <a:close/>
                </a:path>
              </a:pathLst>
            </a:custGeom>
            <a:solidFill>
              <a:srgbClr val="000000">
                <a:alpha val="0"/>
              </a:srgbClr>
            </a:solidFill>
          </p:spPr>
        </p:sp>
        <p:sp>
          <p:nvSpPr>
            <p:cNvPr name="TextBox 40" id="40"/>
            <p:cNvSpPr txBox="true"/>
            <p:nvPr/>
          </p:nvSpPr>
          <p:spPr>
            <a:xfrm>
              <a:off x="0" y="-66675"/>
              <a:ext cx="9481989" cy="1349374"/>
            </a:xfrm>
            <a:prstGeom prst="rect">
              <a:avLst/>
            </a:prstGeom>
          </p:spPr>
          <p:txBody>
            <a:bodyPr anchor="b" rtlCol="false" tIns="0" lIns="0" bIns="0" rIns="0"/>
            <a:lstStyle/>
            <a:p>
              <a:pPr algn="l">
                <a:lnSpc>
                  <a:spcPts val="3960"/>
                </a:lnSpc>
              </a:pPr>
              <a:r>
                <a:rPr lang="en-US" sz="3300" b="true">
                  <a:solidFill>
                    <a:srgbClr val="000000"/>
                  </a:solidFill>
                  <a:latin typeface="Arial Bold"/>
                  <a:ea typeface="Arial Bold"/>
                  <a:cs typeface="Arial Bold"/>
                  <a:sym typeface="Arial Bold"/>
                </a:rPr>
                <a:t>Wichtige praktische Auswirkungen</a:t>
              </a:r>
            </a:p>
          </p:txBody>
        </p:sp>
      </p:grpSp>
      <p:grpSp>
        <p:nvGrpSpPr>
          <p:cNvPr name="Group 41" id="41"/>
          <p:cNvGrpSpPr/>
          <p:nvPr/>
        </p:nvGrpSpPr>
        <p:grpSpPr>
          <a:xfrm rot="0">
            <a:off x="10494565" y="2720524"/>
            <a:ext cx="892810" cy="892810"/>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43" id="43"/>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44" id="44"/>
          <p:cNvSpPr txBox="true"/>
          <p:nvPr/>
        </p:nvSpPr>
        <p:spPr>
          <a:xfrm rot="0">
            <a:off x="11387375" y="2891974"/>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Konkretisierung in der Verordnung</a:t>
            </a:r>
          </a:p>
        </p:txBody>
      </p:sp>
      <p:grpSp>
        <p:nvGrpSpPr>
          <p:cNvPr name="Group 45" id="45"/>
          <p:cNvGrpSpPr/>
          <p:nvPr/>
        </p:nvGrpSpPr>
        <p:grpSpPr>
          <a:xfrm rot="0">
            <a:off x="10494565" y="4168324"/>
            <a:ext cx="892810" cy="892810"/>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47" id="47"/>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48" id="48"/>
          <p:cNvSpPr txBox="true"/>
          <p:nvPr/>
        </p:nvSpPr>
        <p:spPr>
          <a:xfrm rot="0">
            <a:off x="11387375" y="4339774"/>
            <a:ext cx="5799408" cy="6762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Viel Verwirrung</a:t>
            </a:r>
          </a:p>
        </p:txBody>
      </p:sp>
      <p:grpSp>
        <p:nvGrpSpPr>
          <p:cNvPr name="Group 49" id="49"/>
          <p:cNvGrpSpPr/>
          <p:nvPr/>
        </p:nvGrpSpPr>
        <p:grpSpPr>
          <a:xfrm rot="0">
            <a:off x="10494565" y="5162569"/>
            <a:ext cx="892810" cy="892810"/>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51" id="51"/>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52" id="52"/>
          <p:cNvSpPr txBox="true"/>
          <p:nvPr/>
        </p:nvSpPr>
        <p:spPr>
          <a:xfrm rot="0">
            <a:off x="11387375" y="5334019"/>
            <a:ext cx="5799408" cy="187642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Weiterbildungsbedarf, insbesondere im juristischen Bereich</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13</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10" id="10"/>
          <p:cNvGrpSpPr/>
          <p:nvPr/>
        </p:nvGrpSpPr>
        <p:grpSpPr>
          <a:xfrm rot="0">
            <a:off x="576090" y="261965"/>
            <a:ext cx="7902705" cy="1005993"/>
            <a:chOff x="0" y="0"/>
            <a:chExt cx="10536940" cy="1341324"/>
          </a:xfrm>
        </p:grpSpPr>
        <p:sp>
          <p:nvSpPr>
            <p:cNvPr name="Freeform 11" id="11"/>
            <p:cNvSpPr/>
            <p:nvPr/>
          </p:nvSpPr>
          <p:spPr>
            <a:xfrm flipH="false" flipV="false" rot="0">
              <a:off x="0" y="0"/>
              <a:ext cx="10536941" cy="1341324"/>
            </a:xfrm>
            <a:custGeom>
              <a:avLst/>
              <a:gdLst/>
              <a:ahLst/>
              <a:cxnLst/>
              <a:rect r="r" b="b" t="t" l="l"/>
              <a:pathLst>
                <a:path h="1341324" w="10536941">
                  <a:moveTo>
                    <a:pt x="0" y="0"/>
                  </a:moveTo>
                  <a:lnTo>
                    <a:pt x="10536941" y="0"/>
                  </a:lnTo>
                  <a:lnTo>
                    <a:pt x="10536941" y="1341324"/>
                  </a:lnTo>
                  <a:lnTo>
                    <a:pt x="0" y="1341324"/>
                  </a:lnTo>
                  <a:close/>
                </a:path>
              </a:pathLst>
            </a:custGeom>
            <a:solidFill>
              <a:srgbClr val="000000">
                <a:alpha val="0"/>
              </a:srgbClr>
            </a:solidFill>
          </p:spPr>
        </p:sp>
        <p:sp>
          <p:nvSpPr>
            <p:cNvPr name="TextBox 12" id="12"/>
            <p:cNvSpPr txBox="true"/>
            <p:nvPr/>
          </p:nvSpPr>
          <p:spPr>
            <a:xfrm>
              <a:off x="0" y="-9525"/>
              <a:ext cx="10536940" cy="1350849"/>
            </a:xfrm>
            <a:prstGeom prst="rect">
              <a:avLst/>
            </a:prstGeom>
          </p:spPr>
          <p:txBody>
            <a:bodyPr anchor="t" rtlCol="false" tIns="0" lIns="0" bIns="0" rIns="0"/>
            <a:lstStyle/>
            <a:p>
              <a:pPr algn="ctr">
                <a:lnSpc>
                  <a:spcPts val="6120"/>
                </a:lnSpc>
              </a:pPr>
              <a:r>
                <a:rPr lang="en-US" sz="5100">
                  <a:solidFill>
                    <a:srgbClr val="0070C0"/>
                  </a:solidFill>
                  <a:latin typeface="Noto Sans Osage"/>
                  <a:ea typeface="Noto Sans Osage"/>
                  <a:cs typeface="Noto Sans Osage"/>
                  <a:sym typeface="Noto Sans Osage"/>
                </a:rPr>
                <a:t>Données (Once Only)</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Daten (Once Only)</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962025" y="1961806"/>
            <a:ext cx="7111492" cy="2428113"/>
            <a:chOff x="0" y="0"/>
            <a:chExt cx="9481989" cy="3237484"/>
          </a:xfrm>
        </p:grpSpPr>
        <p:sp>
          <p:nvSpPr>
            <p:cNvPr name="Freeform 24" id="24"/>
            <p:cNvSpPr/>
            <p:nvPr/>
          </p:nvSpPr>
          <p:spPr>
            <a:xfrm flipH="false" flipV="false" rot="0">
              <a:off x="0" y="0"/>
              <a:ext cx="9481989" cy="3237484"/>
            </a:xfrm>
            <a:custGeom>
              <a:avLst/>
              <a:gdLst/>
              <a:ahLst/>
              <a:cxnLst/>
              <a:rect r="r" b="b" t="t" l="l"/>
              <a:pathLst>
                <a:path h="3237484" w="9481989">
                  <a:moveTo>
                    <a:pt x="0" y="0"/>
                  </a:moveTo>
                  <a:lnTo>
                    <a:pt x="9481989" y="0"/>
                  </a:lnTo>
                  <a:lnTo>
                    <a:pt x="9481989" y="3237484"/>
                  </a:lnTo>
                  <a:lnTo>
                    <a:pt x="0" y="3237484"/>
                  </a:lnTo>
                  <a:close/>
                </a:path>
              </a:pathLst>
            </a:custGeom>
            <a:solidFill>
              <a:srgbClr val="000000">
                <a:alpha val="0"/>
              </a:srgbClr>
            </a:solidFill>
          </p:spPr>
        </p:sp>
        <p:sp>
          <p:nvSpPr>
            <p:cNvPr name="TextBox 25" id="25"/>
            <p:cNvSpPr txBox="true"/>
            <p:nvPr/>
          </p:nvSpPr>
          <p:spPr>
            <a:xfrm>
              <a:off x="0" y="-66675"/>
              <a:ext cx="9481989" cy="3304159"/>
            </a:xfrm>
            <a:prstGeom prst="rect">
              <a:avLst/>
            </a:prstGeom>
          </p:spPr>
          <p:txBody>
            <a:bodyPr anchor="b" rtlCol="false" tIns="0" lIns="0" bIns="0" rIns="0"/>
            <a:lstStyle/>
            <a:p>
              <a:pPr algn="l">
                <a:lnSpc>
                  <a:spcPts val="3600"/>
                </a:lnSpc>
              </a:pPr>
              <a:r>
                <a:rPr lang="en-US" sz="3000" b="true">
                  <a:solidFill>
                    <a:srgbClr val="000000"/>
                  </a:solidFill>
                  <a:latin typeface="Arial Bold"/>
                  <a:ea typeface="Arial Bold"/>
                  <a:cs typeface="Arial Bold"/>
                  <a:sym typeface="Arial Bold"/>
                </a:rPr>
                <a:t>Art. 8 Données</a:t>
              </a:r>
            </a:p>
            <a:p>
              <a:pPr algn="l">
                <a:lnSpc>
                  <a:spcPts val="3600"/>
                </a:lnSpc>
              </a:pPr>
              <a:r>
                <a:rPr lang="en-US" sz="3000">
                  <a:solidFill>
                    <a:srgbClr val="000000"/>
                  </a:solidFill>
                  <a:latin typeface="Arial"/>
                  <a:ea typeface="Arial"/>
                  <a:cs typeface="Arial"/>
                  <a:sym typeface="Arial"/>
                </a:rPr>
                <a:t>Dans la mesure du possible, les données ne sont saisies qu’une seule fois</a:t>
              </a:r>
            </a:p>
            <a:p>
              <a:pPr algn="l">
                <a:lnSpc>
                  <a:spcPts val="3600"/>
                </a:lnSpc>
              </a:pPr>
              <a:r>
                <a:rPr lang="en-US" sz="3000">
                  <a:solidFill>
                    <a:srgbClr val="000000"/>
                  </a:solidFill>
                  <a:latin typeface="Arial"/>
                  <a:ea typeface="Arial"/>
                  <a:cs typeface="Arial"/>
                  <a:sym typeface="Arial"/>
                </a:rPr>
                <a:t>et sont gérées par une seule autorité.</a:t>
              </a:r>
            </a:p>
            <a:p>
              <a:pPr algn="l">
                <a:lnSpc>
                  <a:spcPts val="3960"/>
                </a:lnSpc>
              </a:pPr>
            </a:p>
          </p:txBody>
        </p:sp>
      </p:grpSp>
      <p:grpSp>
        <p:nvGrpSpPr>
          <p:cNvPr name="Group 26" id="26"/>
          <p:cNvGrpSpPr/>
          <p:nvPr/>
        </p:nvGrpSpPr>
        <p:grpSpPr>
          <a:xfrm rot="0">
            <a:off x="10147808" y="1961806"/>
            <a:ext cx="7111492" cy="1927860"/>
            <a:chOff x="0" y="0"/>
            <a:chExt cx="9481989" cy="2570481"/>
          </a:xfrm>
        </p:grpSpPr>
        <p:sp>
          <p:nvSpPr>
            <p:cNvPr name="Freeform 27" id="27"/>
            <p:cNvSpPr/>
            <p:nvPr/>
          </p:nvSpPr>
          <p:spPr>
            <a:xfrm flipH="false" flipV="false" rot="0">
              <a:off x="0" y="0"/>
              <a:ext cx="9481989" cy="2570481"/>
            </a:xfrm>
            <a:custGeom>
              <a:avLst/>
              <a:gdLst/>
              <a:ahLst/>
              <a:cxnLst/>
              <a:rect r="r" b="b" t="t" l="l"/>
              <a:pathLst>
                <a:path h="2570481" w="9481989">
                  <a:moveTo>
                    <a:pt x="0" y="0"/>
                  </a:moveTo>
                  <a:lnTo>
                    <a:pt x="9481989" y="0"/>
                  </a:lnTo>
                  <a:lnTo>
                    <a:pt x="9481989" y="2570481"/>
                  </a:lnTo>
                  <a:lnTo>
                    <a:pt x="0" y="2570481"/>
                  </a:lnTo>
                  <a:close/>
                </a:path>
              </a:pathLst>
            </a:custGeom>
            <a:solidFill>
              <a:srgbClr val="000000">
                <a:alpha val="0"/>
              </a:srgbClr>
            </a:solidFill>
          </p:spPr>
        </p:sp>
        <p:sp>
          <p:nvSpPr>
            <p:cNvPr name="TextBox 28" id="28"/>
            <p:cNvSpPr txBox="true"/>
            <p:nvPr/>
          </p:nvSpPr>
          <p:spPr>
            <a:xfrm>
              <a:off x="0" y="-66675"/>
              <a:ext cx="9481989" cy="2637156"/>
            </a:xfrm>
            <a:prstGeom prst="rect">
              <a:avLst/>
            </a:prstGeom>
          </p:spPr>
          <p:txBody>
            <a:bodyPr anchor="b" rtlCol="false" tIns="0" lIns="0" bIns="0" rIns="0"/>
            <a:lstStyle/>
            <a:p>
              <a:pPr algn="l">
                <a:lnSpc>
                  <a:spcPts val="3600"/>
                </a:lnSpc>
              </a:pPr>
              <a:r>
                <a:rPr lang="en-US" sz="3000" b="true">
                  <a:solidFill>
                    <a:srgbClr val="000000"/>
                  </a:solidFill>
                  <a:latin typeface="Arial Bold"/>
                  <a:ea typeface="Arial Bold"/>
                  <a:cs typeface="Arial Bold"/>
                  <a:sym typeface="Arial Bold"/>
                </a:rPr>
                <a:t>Art. 8 Daten</a:t>
              </a:r>
            </a:p>
            <a:p>
              <a:pPr algn="l">
                <a:lnSpc>
                  <a:spcPts val="3600"/>
                </a:lnSpc>
              </a:pPr>
              <a:r>
                <a:rPr lang="en-US" sz="3000">
                  <a:solidFill>
                    <a:srgbClr val="000000"/>
                  </a:solidFill>
                  <a:latin typeface="Arial"/>
                  <a:ea typeface="Arial"/>
                  <a:cs typeface="Arial"/>
                  <a:sym typeface="Arial"/>
                </a:rPr>
                <a:t>Soweit möglich, werden Daten nur einmal erfasst und von einer einzigen Behörde verwaltet.</a:t>
              </a:r>
            </a:p>
          </p:txBody>
        </p:sp>
      </p:grpSp>
      <p:grpSp>
        <p:nvGrpSpPr>
          <p:cNvPr name="Group 29" id="29"/>
          <p:cNvGrpSpPr/>
          <p:nvPr/>
        </p:nvGrpSpPr>
        <p:grpSpPr>
          <a:xfrm rot="0">
            <a:off x="1308782" y="3813340"/>
            <a:ext cx="892810" cy="892810"/>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1" id="31"/>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2" id="32"/>
          <p:cNvSpPr txBox="true"/>
          <p:nvPr/>
        </p:nvSpPr>
        <p:spPr>
          <a:xfrm rot="0">
            <a:off x="2201592" y="4003840"/>
            <a:ext cx="5799408" cy="5715000"/>
          </a:xfrm>
          <a:prstGeom prst="rect">
            <a:avLst/>
          </a:prstGeom>
        </p:spPr>
        <p:txBody>
          <a:bodyPr anchor="t" rtlCol="false" tIns="0" lIns="0" bIns="0" rIns="0">
            <a:spAutoFit/>
          </a:bodyPr>
          <a:lstStyle/>
          <a:p>
            <a:pPr algn="l">
              <a:lnSpc>
                <a:spcPts val="3480"/>
              </a:lnSpc>
            </a:pPr>
            <a:r>
              <a:rPr lang="en-US" sz="2900">
                <a:solidFill>
                  <a:srgbClr val="404040"/>
                </a:solidFill>
                <a:latin typeface="Arial"/>
                <a:ea typeface="Arial"/>
                <a:cs typeface="Arial"/>
                <a:sym typeface="Arial"/>
              </a:rPr>
              <a:t>Situation actuelle: </a:t>
            </a:r>
          </a:p>
          <a:p>
            <a:pPr algn="l" marL="604526" indent="-302263" lvl="1">
              <a:lnSpc>
                <a:spcPts val="3360"/>
              </a:lnSpc>
              <a:buFont typeface="Arial"/>
              <a:buChar char="•"/>
            </a:pPr>
            <a:r>
              <a:rPr lang="en-US" sz="2800">
                <a:solidFill>
                  <a:srgbClr val="404040"/>
                </a:solidFill>
                <a:latin typeface="Arial"/>
                <a:ea typeface="Arial"/>
                <a:cs typeface="Arial"/>
                <a:sym typeface="Arial"/>
              </a:rPr>
              <a:t>Multiples fichiers de données gérés par les autorités</a:t>
            </a:r>
          </a:p>
          <a:p>
            <a:pPr algn="l" marL="626115" indent="-313058" lvl="1">
              <a:lnSpc>
                <a:spcPts val="3480"/>
              </a:lnSpc>
              <a:buFont typeface="Arial"/>
              <a:buChar char="•"/>
            </a:pPr>
            <a:r>
              <a:rPr lang="en-US" sz="2900">
                <a:solidFill>
                  <a:srgbClr val="404040"/>
                </a:solidFill>
                <a:latin typeface="Arial"/>
                <a:ea typeface="Arial"/>
                <a:cs typeface="Arial"/>
                <a:sym typeface="Arial"/>
              </a:rPr>
              <a:t>Priorite </a:t>
            </a:r>
            <a:r>
              <a:rPr lang="en-US" sz="2900" u="sng">
                <a:solidFill>
                  <a:srgbClr val="404040"/>
                </a:solidFill>
                <a:latin typeface="Arial"/>
                <a:ea typeface="Arial"/>
                <a:cs typeface="Arial"/>
                <a:sym typeface="Arial"/>
              </a:rPr>
              <a:t>absolue</a:t>
            </a:r>
            <a:r>
              <a:rPr lang="en-US" sz="2900">
                <a:solidFill>
                  <a:srgbClr val="404040"/>
                </a:solidFill>
                <a:latin typeface="Arial"/>
                <a:ea typeface="Arial"/>
                <a:cs typeface="Arial"/>
                <a:sym typeface="Arial"/>
              </a:rPr>
              <a:t> pour le Gran Conseil</a:t>
            </a:r>
          </a:p>
          <a:p>
            <a:pPr algn="l" marL="626115" indent="-313058" lvl="1">
              <a:lnSpc>
                <a:spcPts val="3480"/>
              </a:lnSpc>
              <a:buFont typeface="Arial"/>
              <a:buChar char="•"/>
            </a:pPr>
            <a:r>
              <a:rPr lang="en-US" sz="2900">
                <a:solidFill>
                  <a:srgbClr val="404040"/>
                </a:solidFill>
                <a:latin typeface="Arial"/>
                <a:ea typeface="Arial"/>
                <a:cs typeface="Arial"/>
                <a:sym typeface="Arial"/>
              </a:rPr>
              <a:t>Demande en forte augmentation</a:t>
            </a:r>
          </a:p>
          <a:p>
            <a:pPr algn="l" marL="626115" indent="-313058" lvl="1">
              <a:lnSpc>
                <a:spcPts val="3480"/>
              </a:lnSpc>
              <a:buFont typeface="Arial"/>
              <a:buChar char="•"/>
            </a:pPr>
            <a:r>
              <a:rPr lang="en-US" sz="2900">
                <a:solidFill>
                  <a:srgbClr val="404040"/>
                </a:solidFill>
                <a:latin typeface="Arial"/>
                <a:ea typeface="Arial"/>
                <a:cs typeface="Arial"/>
                <a:sym typeface="Arial"/>
              </a:rPr>
              <a:t>Gestion d’autorisations complexe et non harmonisée</a:t>
            </a:r>
          </a:p>
          <a:p>
            <a:pPr algn="l" marL="626115" indent="-313058" lvl="1">
              <a:lnSpc>
                <a:spcPts val="3480"/>
              </a:lnSpc>
              <a:buFont typeface="Arial"/>
              <a:buChar char="•"/>
            </a:pPr>
            <a:r>
              <a:rPr lang="en-US" sz="2900">
                <a:solidFill>
                  <a:srgbClr val="404040"/>
                </a:solidFill>
                <a:latin typeface="Arial"/>
                <a:ea typeface="Arial"/>
                <a:cs typeface="Arial"/>
                <a:sym typeface="Arial"/>
              </a:rPr>
              <a:t>Personnes enregistrées dans plusieurs bases distinctes; données souvent redondantes ou non coordonnées</a:t>
            </a:r>
          </a:p>
        </p:txBody>
      </p:sp>
      <p:grpSp>
        <p:nvGrpSpPr>
          <p:cNvPr name="Group 33" id="33"/>
          <p:cNvGrpSpPr/>
          <p:nvPr/>
        </p:nvGrpSpPr>
        <p:grpSpPr>
          <a:xfrm rot="0">
            <a:off x="10436217" y="3813340"/>
            <a:ext cx="892810" cy="89281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5" id="35"/>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6" id="36"/>
          <p:cNvSpPr txBox="true"/>
          <p:nvPr/>
        </p:nvSpPr>
        <p:spPr>
          <a:xfrm rot="0">
            <a:off x="11329027" y="4003840"/>
            <a:ext cx="5799408" cy="5600700"/>
          </a:xfrm>
          <a:prstGeom prst="rect">
            <a:avLst/>
          </a:prstGeom>
        </p:spPr>
        <p:txBody>
          <a:bodyPr anchor="t" rtlCol="false" tIns="0" lIns="0" bIns="0" rIns="0">
            <a:spAutoFit/>
          </a:bodyPr>
          <a:lstStyle/>
          <a:p>
            <a:pPr algn="l">
              <a:lnSpc>
                <a:spcPts val="3480"/>
              </a:lnSpc>
            </a:pPr>
            <a:r>
              <a:rPr lang="en-US" sz="2900">
                <a:solidFill>
                  <a:srgbClr val="404040"/>
                </a:solidFill>
                <a:latin typeface="Arial"/>
                <a:ea typeface="Arial"/>
                <a:cs typeface="Arial"/>
                <a:sym typeface="Arial"/>
              </a:rPr>
              <a:t>Aktuelle Situation: </a:t>
            </a:r>
          </a:p>
          <a:p>
            <a:pPr algn="l" marL="604526" indent="-302263" lvl="1">
              <a:lnSpc>
                <a:spcPts val="3360"/>
              </a:lnSpc>
              <a:buFont typeface="Arial"/>
              <a:buChar char="•"/>
            </a:pPr>
            <a:r>
              <a:rPr lang="en-US" sz="2800">
                <a:solidFill>
                  <a:srgbClr val="404040"/>
                </a:solidFill>
                <a:latin typeface="Arial"/>
                <a:ea typeface="Arial"/>
                <a:cs typeface="Arial"/>
                <a:sym typeface="Arial"/>
              </a:rPr>
              <a:t>Mehrere von den Behörden verwaltete Datenbanken</a:t>
            </a:r>
          </a:p>
          <a:p>
            <a:pPr algn="l" marL="626115" indent="-313058" lvl="1">
              <a:lnSpc>
                <a:spcPts val="3480"/>
              </a:lnSpc>
              <a:buFont typeface="Arial"/>
              <a:buChar char="•"/>
            </a:pPr>
            <a:r>
              <a:rPr lang="en-US" sz="2900" u="sng">
                <a:solidFill>
                  <a:srgbClr val="404040"/>
                </a:solidFill>
                <a:latin typeface="Arial"/>
                <a:ea typeface="Arial"/>
                <a:cs typeface="Arial"/>
                <a:sym typeface="Arial"/>
              </a:rPr>
              <a:t>Absolute</a:t>
            </a:r>
            <a:r>
              <a:rPr lang="en-US" sz="2900">
                <a:solidFill>
                  <a:srgbClr val="404040"/>
                </a:solidFill>
                <a:latin typeface="Arial"/>
                <a:ea typeface="Arial"/>
                <a:cs typeface="Arial"/>
                <a:sym typeface="Arial"/>
              </a:rPr>
              <a:t> </a:t>
            </a:r>
            <a:r>
              <a:rPr lang="en-US" sz="2900">
                <a:solidFill>
                  <a:srgbClr val="404040"/>
                </a:solidFill>
                <a:latin typeface="Arial"/>
                <a:ea typeface="Arial"/>
                <a:cs typeface="Arial"/>
                <a:sym typeface="Arial"/>
              </a:rPr>
              <a:t>Priorität für den Grossen Rat</a:t>
            </a:r>
          </a:p>
          <a:p>
            <a:pPr algn="l" marL="626115" indent="-313058" lvl="1">
              <a:lnSpc>
                <a:spcPts val="3480"/>
              </a:lnSpc>
              <a:buFont typeface="Arial"/>
              <a:buChar char="•"/>
            </a:pPr>
            <a:r>
              <a:rPr lang="en-US" sz="2900">
                <a:solidFill>
                  <a:srgbClr val="404040"/>
                </a:solidFill>
                <a:latin typeface="Arial"/>
                <a:ea typeface="Arial"/>
                <a:cs typeface="Arial"/>
                <a:sym typeface="Arial"/>
              </a:rPr>
              <a:t>Stark steig</a:t>
            </a:r>
            <a:r>
              <a:rPr lang="en-US" sz="2900">
                <a:solidFill>
                  <a:srgbClr val="404040"/>
                </a:solidFill>
                <a:latin typeface="Arial"/>
                <a:ea typeface="Arial"/>
                <a:cs typeface="Arial"/>
                <a:sym typeface="Arial"/>
              </a:rPr>
              <a:t>ende Nachfrage</a:t>
            </a:r>
          </a:p>
          <a:p>
            <a:pPr algn="l" marL="626115" indent="-313058" lvl="1">
              <a:lnSpc>
                <a:spcPts val="3480"/>
              </a:lnSpc>
              <a:buFont typeface="Arial"/>
              <a:buChar char="•"/>
            </a:pPr>
            <a:r>
              <a:rPr lang="en-US" sz="2900">
                <a:solidFill>
                  <a:srgbClr val="404040"/>
                </a:solidFill>
                <a:latin typeface="Arial"/>
                <a:ea typeface="Arial"/>
                <a:cs typeface="Arial"/>
                <a:sym typeface="Arial"/>
              </a:rPr>
              <a:t>Kompl</a:t>
            </a:r>
            <a:r>
              <a:rPr lang="en-US" sz="2900">
                <a:solidFill>
                  <a:srgbClr val="404040"/>
                </a:solidFill>
                <a:latin typeface="Arial"/>
                <a:ea typeface="Arial"/>
                <a:cs typeface="Arial"/>
                <a:sym typeface="Arial"/>
              </a:rPr>
              <a:t>exe und uneinheitliche Verwaltung von Zugriffsberechtigungen</a:t>
            </a:r>
          </a:p>
          <a:p>
            <a:pPr algn="l" marL="582936" indent="-291468" lvl="1">
              <a:lnSpc>
                <a:spcPts val="3240"/>
              </a:lnSpc>
              <a:buFont typeface="Arial"/>
              <a:buChar char="•"/>
            </a:pPr>
            <a:r>
              <a:rPr lang="en-US" sz="2700">
                <a:solidFill>
                  <a:srgbClr val="404040"/>
                </a:solidFill>
                <a:latin typeface="Arial"/>
                <a:ea typeface="Arial"/>
                <a:cs typeface="Arial"/>
                <a:sym typeface="Arial"/>
              </a:rPr>
              <a:t>Personen sind in mehreren separaten Datenbanken registriert; Daten sind häufig redundant oder nicht abgestimm</a:t>
            </a:r>
            <a:r>
              <a:rPr lang="en-US" sz="2700">
                <a:solidFill>
                  <a:srgbClr val="000000"/>
                </a:solidFill>
                <a:latin typeface="Arial"/>
                <a:ea typeface="Arial"/>
                <a:cs typeface="Arial"/>
                <a:sym typeface="Arial"/>
              </a:rPr>
              <a:t>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14</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10" id="10"/>
          <p:cNvGrpSpPr/>
          <p:nvPr/>
        </p:nvGrpSpPr>
        <p:grpSpPr>
          <a:xfrm rot="0">
            <a:off x="576090" y="261965"/>
            <a:ext cx="7902705" cy="1005993"/>
            <a:chOff x="0" y="0"/>
            <a:chExt cx="10536940" cy="1341324"/>
          </a:xfrm>
        </p:grpSpPr>
        <p:sp>
          <p:nvSpPr>
            <p:cNvPr name="Freeform 11" id="11"/>
            <p:cNvSpPr/>
            <p:nvPr/>
          </p:nvSpPr>
          <p:spPr>
            <a:xfrm flipH="false" flipV="false" rot="0">
              <a:off x="0" y="0"/>
              <a:ext cx="10536941" cy="1341324"/>
            </a:xfrm>
            <a:custGeom>
              <a:avLst/>
              <a:gdLst/>
              <a:ahLst/>
              <a:cxnLst/>
              <a:rect r="r" b="b" t="t" l="l"/>
              <a:pathLst>
                <a:path h="1341324" w="10536941">
                  <a:moveTo>
                    <a:pt x="0" y="0"/>
                  </a:moveTo>
                  <a:lnTo>
                    <a:pt x="10536941" y="0"/>
                  </a:lnTo>
                  <a:lnTo>
                    <a:pt x="10536941" y="1341324"/>
                  </a:lnTo>
                  <a:lnTo>
                    <a:pt x="0" y="1341324"/>
                  </a:lnTo>
                  <a:close/>
                </a:path>
              </a:pathLst>
            </a:custGeom>
            <a:solidFill>
              <a:srgbClr val="000000">
                <a:alpha val="0"/>
              </a:srgbClr>
            </a:solidFill>
          </p:spPr>
        </p:sp>
        <p:sp>
          <p:nvSpPr>
            <p:cNvPr name="TextBox 12" id="12"/>
            <p:cNvSpPr txBox="true"/>
            <p:nvPr/>
          </p:nvSpPr>
          <p:spPr>
            <a:xfrm>
              <a:off x="0" y="-9525"/>
              <a:ext cx="10536940" cy="1350849"/>
            </a:xfrm>
            <a:prstGeom prst="rect">
              <a:avLst/>
            </a:prstGeom>
          </p:spPr>
          <p:txBody>
            <a:bodyPr anchor="t" rtlCol="false" tIns="0" lIns="0" bIns="0" rIns="0"/>
            <a:lstStyle/>
            <a:p>
              <a:pPr algn="ctr">
                <a:lnSpc>
                  <a:spcPts val="6120"/>
                </a:lnSpc>
              </a:pPr>
              <a:r>
                <a:rPr lang="en-US" sz="5100">
                  <a:solidFill>
                    <a:srgbClr val="0070C0"/>
                  </a:solidFill>
                  <a:latin typeface="Noto Sans Osage"/>
                  <a:ea typeface="Noto Sans Osage"/>
                  <a:cs typeface="Noto Sans Osage"/>
                  <a:sym typeface="Noto Sans Osage"/>
                </a:rPr>
                <a:t>Données (Once Only)</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Daten (Once Only)</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1308782" y="1917992"/>
            <a:ext cx="892810" cy="89281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5" id="25"/>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6" id="26"/>
          <p:cNvSpPr txBox="true"/>
          <p:nvPr/>
        </p:nvSpPr>
        <p:spPr>
          <a:xfrm rot="0">
            <a:off x="2201592" y="2098967"/>
            <a:ext cx="5799408" cy="2447925"/>
          </a:xfrm>
          <a:prstGeom prst="rect">
            <a:avLst/>
          </a:prstGeom>
        </p:spPr>
        <p:txBody>
          <a:bodyPr anchor="t" rtlCol="false" tIns="0" lIns="0" bIns="0" rIns="0">
            <a:spAutoFit/>
          </a:bodyPr>
          <a:lstStyle/>
          <a:p>
            <a:pPr algn="l">
              <a:lnSpc>
                <a:spcPts val="3840"/>
              </a:lnSpc>
            </a:pPr>
            <a:r>
              <a:rPr lang="en-US" sz="3200">
                <a:solidFill>
                  <a:srgbClr val="404040"/>
                </a:solidFill>
                <a:latin typeface="Arial"/>
                <a:ea typeface="Arial"/>
                <a:cs typeface="Arial"/>
                <a:sym typeface="Arial"/>
              </a:rPr>
              <a:t>Concrétisation à travers le programme de gouvernance des données</a:t>
            </a:r>
            <a:r>
              <a:rPr lang="en-US" sz="3200">
                <a:solidFill>
                  <a:srgbClr val="404040"/>
                </a:solidFill>
                <a:latin typeface="Arial"/>
                <a:ea typeface="Arial"/>
                <a:cs typeface="Arial"/>
                <a:sym typeface="Arial"/>
              </a:rPr>
              <a:t>        et les dispositions du chapitre 5</a:t>
            </a:r>
          </a:p>
          <a:p>
            <a:pPr algn="l">
              <a:lnSpc>
                <a:spcPts val="3480"/>
              </a:lnSpc>
            </a:pPr>
          </a:p>
        </p:txBody>
      </p:sp>
      <p:sp>
        <p:nvSpPr>
          <p:cNvPr name="Freeform 27" id="27"/>
          <p:cNvSpPr/>
          <p:nvPr/>
        </p:nvSpPr>
        <p:spPr>
          <a:xfrm flipH="false" flipV="false" rot="0">
            <a:off x="4631189" y="3024665"/>
            <a:ext cx="663203" cy="663203"/>
          </a:xfrm>
          <a:custGeom>
            <a:avLst/>
            <a:gdLst/>
            <a:ahLst/>
            <a:cxnLst/>
            <a:rect r="r" b="b" t="t" l="l"/>
            <a:pathLst>
              <a:path h="663203" w="663203">
                <a:moveTo>
                  <a:pt x="0" y="0"/>
                </a:moveTo>
                <a:lnTo>
                  <a:pt x="663203" y="0"/>
                </a:lnTo>
                <a:lnTo>
                  <a:pt x="663203" y="663204"/>
                </a:lnTo>
                <a:lnTo>
                  <a:pt x="0" y="6632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28" id="28"/>
          <p:cNvSpPr txBox="true"/>
          <p:nvPr/>
        </p:nvSpPr>
        <p:spPr>
          <a:xfrm rot="0">
            <a:off x="990093" y="4445030"/>
            <a:ext cx="7010907" cy="4733925"/>
          </a:xfrm>
          <a:prstGeom prst="rect">
            <a:avLst/>
          </a:prstGeom>
        </p:spPr>
        <p:txBody>
          <a:bodyPr anchor="t" rtlCol="false" tIns="0" lIns="0" bIns="0" rIns="0">
            <a:spAutoFit/>
          </a:bodyPr>
          <a:lstStyle/>
          <a:p>
            <a:pPr algn="l">
              <a:lnSpc>
                <a:spcPts val="4320"/>
              </a:lnSpc>
              <a:spcBef>
                <a:spcPct val="0"/>
              </a:spcBef>
            </a:pPr>
            <a:r>
              <a:rPr lang="en-US" b="true" sz="3600">
                <a:solidFill>
                  <a:srgbClr val="000000"/>
                </a:solidFill>
                <a:latin typeface="Arial Bold"/>
                <a:ea typeface="Arial Bold"/>
                <a:cs typeface="Arial Bold"/>
                <a:sym typeface="Arial Bold"/>
              </a:rPr>
              <a:t>Art. 19-30 LADigi</a:t>
            </a:r>
          </a:p>
          <a:p>
            <a:pPr algn="l">
              <a:lnSpc>
                <a:spcPts val="4080"/>
              </a:lnSpc>
              <a:spcBef>
                <a:spcPct val="0"/>
              </a:spcBef>
            </a:pPr>
            <a:r>
              <a:rPr lang="en-US" sz="3400">
                <a:solidFill>
                  <a:srgbClr val="000000"/>
                </a:solidFill>
                <a:latin typeface="Arial"/>
                <a:ea typeface="Arial"/>
                <a:cs typeface="Arial"/>
                <a:sym typeface="Arial"/>
              </a:rPr>
              <a:t>Cadre juridique uniforme et technologiquement neutre permettant la création de bases de données contenant des informations nécessaires à plusieurs autorités pour l’exécution de leurs tâches, sur la base d’une ordonnance.</a:t>
            </a:r>
          </a:p>
          <a:p>
            <a:pPr algn="l">
              <a:lnSpc>
                <a:spcPts val="4080"/>
              </a:lnSpc>
              <a:spcBef>
                <a:spcPct val="0"/>
              </a:spcBef>
            </a:pPr>
            <a:r>
              <a:rPr lang="en-US" sz="3400">
                <a:solidFill>
                  <a:srgbClr val="000000"/>
                </a:solidFill>
                <a:latin typeface="Arial"/>
                <a:ea typeface="Arial"/>
                <a:cs typeface="Arial"/>
                <a:sym typeface="Arial"/>
              </a:rPr>
              <a:t>Accès par procédure d’appel.</a:t>
            </a:r>
          </a:p>
        </p:txBody>
      </p:sp>
      <p:grpSp>
        <p:nvGrpSpPr>
          <p:cNvPr name="Group 29" id="29"/>
          <p:cNvGrpSpPr/>
          <p:nvPr/>
        </p:nvGrpSpPr>
        <p:grpSpPr>
          <a:xfrm rot="0">
            <a:off x="10436217" y="1917992"/>
            <a:ext cx="892810" cy="892810"/>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1" id="31"/>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2" id="32"/>
          <p:cNvSpPr txBox="true"/>
          <p:nvPr/>
        </p:nvSpPr>
        <p:spPr>
          <a:xfrm rot="0">
            <a:off x="11329027" y="2098967"/>
            <a:ext cx="5799408" cy="1438275"/>
          </a:xfrm>
          <a:prstGeom prst="rect">
            <a:avLst/>
          </a:prstGeom>
        </p:spPr>
        <p:txBody>
          <a:bodyPr anchor="t" rtlCol="false" tIns="0" lIns="0" bIns="0" rIns="0">
            <a:spAutoFit/>
          </a:bodyPr>
          <a:lstStyle/>
          <a:p>
            <a:pPr algn="l">
              <a:lnSpc>
                <a:spcPts val="3600"/>
              </a:lnSpc>
            </a:pPr>
            <a:r>
              <a:rPr lang="en-US" sz="3000">
                <a:solidFill>
                  <a:srgbClr val="404040"/>
                </a:solidFill>
                <a:latin typeface="Arial"/>
                <a:ea typeface="Arial"/>
                <a:cs typeface="Arial"/>
                <a:sym typeface="Arial"/>
              </a:rPr>
              <a:t>Konkretisierung durch das Daten-Governance-Programm        und di</a:t>
            </a:r>
            <a:r>
              <a:rPr lang="en-US" sz="3000">
                <a:solidFill>
                  <a:srgbClr val="404040"/>
                </a:solidFill>
                <a:latin typeface="Arial"/>
                <a:ea typeface="Arial"/>
                <a:cs typeface="Arial"/>
                <a:sym typeface="Arial"/>
              </a:rPr>
              <a:t>e Bestimmungen von Kapitel 5</a:t>
            </a:r>
          </a:p>
        </p:txBody>
      </p:sp>
      <p:sp>
        <p:nvSpPr>
          <p:cNvPr name="Freeform 33" id="33"/>
          <p:cNvSpPr/>
          <p:nvPr/>
        </p:nvSpPr>
        <p:spPr>
          <a:xfrm flipH="false" flipV="false" rot="0">
            <a:off x="15411561" y="2491265"/>
            <a:ext cx="663203" cy="663203"/>
          </a:xfrm>
          <a:custGeom>
            <a:avLst/>
            <a:gdLst/>
            <a:ahLst/>
            <a:cxnLst/>
            <a:rect r="r" b="b" t="t" l="l"/>
            <a:pathLst>
              <a:path h="663203" w="663203">
                <a:moveTo>
                  <a:pt x="0" y="0"/>
                </a:moveTo>
                <a:lnTo>
                  <a:pt x="663203" y="0"/>
                </a:lnTo>
                <a:lnTo>
                  <a:pt x="663203" y="663204"/>
                </a:lnTo>
                <a:lnTo>
                  <a:pt x="0" y="6632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34" id="34"/>
          <p:cNvSpPr txBox="true"/>
          <p:nvPr/>
        </p:nvSpPr>
        <p:spPr>
          <a:xfrm rot="0">
            <a:off x="10117527" y="3842042"/>
            <a:ext cx="7010907" cy="5438775"/>
          </a:xfrm>
          <a:prstGeom prst="rect">
            <a:avLst/>
          </a:prstGeom>
        </p:spPr>
        <p:txBody>
          <a:bodyPr anchor="t" rtlCol="false" tIns="0" lIns="0" bIns="0" rIns="0">
            <a:spAutoFit/>
          </a:bodyPr>
          <a:lstStyle/>
          <a:p>
            <a:pPr algn="l">
              <a:lnSpc>
                <a:spcPts val="4440"/>
              </a:lnSpc>
              <a:spcBef>
                <a:spcPct val="0"/>
              </a:spcBef>
            </a:pPr>
            <a:r>
              <a:rPr lang="en-US" b="true" sz="3700">
                <a:solidFill>
                  <a:srgbClr val="000000"/>
                </a:solidFill>
                <a:latin typeface="Arial Bold"/>
                <a:ea typeface="Arial Bold"/>
                <a:cs typeface="Arial Bold"/>
                <a:sym typeface="Arial Bold"/>
              </a:rPr>
              <a:t>Art. 19-30 LADigi</a:t>
            </a:r>
          </a:p>
          <a:p>
            <a:pPr algn="l">
              <a:lnSpc>
                <a:spcPts val="4200"/>
              </a:lnSpc>
              <a:spcBef>
                <a:spcPct val="0"/>
              </a:spcBef>
            </a:pPr>
            <a:r>
              <a:rPr lang="en-US" sz="3500">
                <a:solidFill>
                  <a:srgbClr val="000000"/>
                </a:solidFill>
                <a:latin typeface="Arial"/>
                <a:ea typeface="Arial"/>
                <a:cs typeface="Arial"/>
                <a:sym typeface="Arial"/>
              </a:rPr>
              <a:t>Einheitlicher und technologieneutraler Rechtsrahmen, der die Erstellung von Datenbanken ermöglicht,</a:t>
            </a:r>
          </a:p>
          <a:p>
            <a:pPr algn="l">
              <a:lnSpc>
                <a:spcPts val="4200"/>
              </a:lnSpc>
              <a:spcBef>
                <a:spcPct val="0"/>
              </a:spcBef>
            </a:pPr>
            <a:r>
              <a:rPr lang="en-US" sz="3500">
                <a:solidFill>
                  <a:srgbClr val="000000"/>
                </a:solidFill>
                <a:latin typeface="Arial"/>
                <a:ea typeface="Arial"/>
                <a:cs typeface="Arial"/>
                <a:sym typeface="Arial"/>
              </a:rPr>
              <a:t>die Informationen enthalten, die mehrere Behörden für die Erfüllung ihrer Aufgaben benötigen, auf der Grundlage einer Verordnung.</a:t>
            </a:r>
          </a:p>
          <a:p>
            <a:pPr algn="l">
              <a:lnSpc>
                <a:spcPts val="4200"/>
              </a:lnSpc>
              <a:spcBef>
                <a:spcPct val="0"/>
              </a:spcBef>
            </a:pPr>
            <a:r>
              <a:rPr lang="en-US" sz="3500">
                <a:solidFill>
                  <a:srgbClr val="000000"/>
                </a:solidFill>
                <a:latin typeface="Arial"/>
                <a:ea typeface="Arial"/>
                <a:cs typeface="Arial"/>
                <a:sym typeface="Arial"/>
              </a:rPr>
              <a:t>Zugang über ein Abrufverfahren.</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15</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005993"/>
            <a:chOff x="0" y="0"/>
            <a:chExt cx="10536940" cy="1341324"/>
          </a:xfrm>
        </p:grpSpPr>
        <p:sp>
          <p:nvSpPr>
            <p:cNvPr name="Freeform 11" id="11"/>
            <p:cNvSpPr/>
            <p:nvPr/>
          </p:nvSpPr>
          <p:spPr>
            <a:xfrm flipH="false" flipV="false" rot="0">
              <a:off x="0" y="0"/>
              <a:ext cx="10536941" cy="1341324"/>
            </a:xfrm>
            <a:custGeom>
              <a:avLst/>
              <a:gdLst/>
              <a:ahLst/>
              <a:cxnLst/>
              <a:rect r="r" b="b" t="t" l="l"/>
              <a:pathLst>
                <a:path h="1341324" w="10536941">
                  <a:moveTo>
                    <a:pt x="0" y="0"/>
                  </a:moveTo>
                  <a:lnTo>
                    <a:pt x="10536941" y="0"/>
                  </a:lnTo>
                  <a:lnTo>
                    <a:pt x="10536941" y="1341324"/>
                  </a:lnTo>
                  <a:lnTo>
                    <a:pt x="0" y="1341324"/>
                  </a:lnTo>
                  <a:close/>
                </a:path>
              </a:pathLst>
            </a:custGeom>
            <a:solidFill>
              <a:srgbClr val="000000">
                <a:alpha val="0"/>
              </a:srgbClr>
            </a:solidFill>
          </p:spPr>
        </p:sp>
        <p:sp>
          <p:nvSpPr>
            <p:cNvPr name="TextBox 12" id="12"/>
            <p:cNvSpPr txBox="true"/>
            <p:nvPr/>
          </p:nvSpPr>
          <p:spPr>
            <a:xfrm>
              <a:off x="0" y="-9525"/>
              <a:ext cx="10536940" cy="1350849"/>
            </a:xfrm>
            <a:prstGeom prst="rect">
              <a:avLst/>
            </a:prstGeom>
          </p:spPr>
          <p:txBody>
            <a:bodyPr anchor="t" rtlCol="false" tIns="0" lIns="0" bIns="0" rIns="0"/>
            <a:lstStyle/>
            <a:p>
              <a:pPr algn="ctr">
                <a:lnSpc>
                  <a:spcPts val="6120"/>
                </a:lnSpc>
              </a:pPr>
              <a:r>
                <a:rPr lang="en-US" sz="5100">
                  <a:solidFill>
                    <a:srgbClr val="0070C0"/>
                  </a:solidFill>
                  <a:latin typeface="Noto Sans Osage"/>
                  <a:ea typeface="Noto Sans Osage"/>
                  <a:cs typeface="Noto Sans Osage"/>
                  <a:sym typeface="Noto Sans Osage"/>
                </a:rPr>
                <a:t>Données (Once Only)</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Daten (Once Only)</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111492" cy="8524113"/>
            <a:chOff x="0" y="0"/>
            <a:chExt cx="9481989" cy="11365484"/>
          </a:xfrm>
        </p:grpSpPr>
        <p:sp>
          <p:nvSpPr>
            <p:cNvPr name="Freeform 24" id="24"/>
            <p:cNvSpPr/>
            <p:nvPr/>
          </p:nvSpPr>
          <p:spPr>
            <a:xfrm flipH="false" flipV="false" rot="0">
              <a:off x="0" y="0"/>
              <a:ext cx="9481989" cy="11365485"/>
            </a:xfrm>
            <a:custGeom>
              <a:avLst/>
              <a:gdLst/>
              <a:ahLst/>
              <a:cxnLst/>
              <a:rect r="r" b="b" t="t" l="l"/>
              <a:pathLst>
                <a:path h="11365485" w="9481989">
                  <a:moveTo>
                    <a:pt x="0" y="0"/>
                  </a:moveTo>
                  <a:lnTo>
                    <a:pt x="9481989" y="0"/>
                  </a:lnTo>
                  <a:lnTo>
                    <a:pt x="9481989" y="11365485"/>
                  </a:lnTo>
                  <a:lnTo>
                    <a:pt x="0" y="11365485"/>
                  </a:lnTo>
                  <a:close/>
                </a:path>
              </a:pathLst>
            </a:custGeom>
            <a:solidFill>
              <a:srgbClr val="000000">
                <a:alpha val="0"/>
              </a:srgbClr>
            </a:solidFill>
          </p:spPr>
        </p:sp>
        <p:sp>
          <p:nvSpPr>
            <p:cNvPr name="TextBox 25" id="25"/>
            <p:cNvSpPr txBox="true"/>
            <p:nvPr/>
          </p:nvSpPr>
          <p:spPr>
            <a:xfrm>
              <a:off x="0" y="-66675"/>
              <a:ext cx="9481989" cy="11432159"/>
            </a:xfrm>
            <a:prstGeom prst="rect">
              <a:avLst/>
            </a:prstGeom>
          </p:spPr>
          <p:txBody>
            <a:bodyPr anchor="b" rtlCol="false" tIns="0" lIns="0" bIns="0" rIns="0"/>
            <a:lstStyle/>
            <a:p>
              <a:pPr algn="l">
                <a:lnSpc>
                  <a:spcPts val="3600"/>
                </a:lnSpc>
              </a:pPr>
              <a:r>
                <a:rPr lang="en-US" sz="3000" b="true">
                  <a:solidFill>
                    <a:srgbClr val="000000"/>
                  </a:solidFill>
                  <a:latin typeface="Arial Bold"/>
                  <a:ea typeface="Arial Bold"/>
                  <a:cs typeface="Arial Bold"/>
                  <a:sym typeface="Arial Bold"/>
                </a:rPr>
                <a:t>Le Conseil d’État désigne les bases de données centralisées et détermine:</a:t>
              </a:r>
            </a:p>
            <a:p>
              <a:pPr algn="l" marL="626114" indent="-313057" lvl="1">
                <a:lnSpc>
                  <a:spcPts val="3480"/>
                </a:lnSpc>
                <a:buFont typeface="Arial"/>
                <a:buChar char="•"/>
              </a:pPr>
              <a:r>
                <a:rPr lang="en-US" sz="2900">
                  <a:solidFill>
                    <a:srgbClr val="000000"/>
                  </a:solidFill>
                  <a:latin typeface="Arial"/>
                  <a:ea typeface="Arial"/>
                  <a:cs typeface="Arial"/>
                  <a:sym typeface="Arial"/>
                </a:rPr>
                <a:t>leur finalité</a:t>
              </a:r>
            </a:p>
            <a:p>
              <a:pPr algn="l" marL="626114" indent="-313057" lvl="1">
                <a:lnSpc>
                  <a:spcPts val="3480"/>
                </a:lnSpc>
                <a:buFont typeface="Arial"/>
                <a:buChar char="•"/>
              </a:pPr>
              <a:r>
                <a:rPr lang="en-US" sz="2900">
                  <a:solidFill>
                    <a:srgbClr val="000000"/>
                  </a:solidFill>
                  <a:latin typeface="Arial"/>
                  <a:ea typeface="Arial"/>
                  <a:cs typeface="Arial"/>
                  <a:sym typeface="Arial"/>
                </a:rPr>
                <a:t>l’autorité responsable</a:t>
              </a:r>
            </a:p>
            <a:p>
              <a:pPr algn="l" marL="626114" indent="-313057" lvl="1">
                <a:lnSpc>
                  <a:spcPts val="3480"/>
                </a:lnSpc>
                <a:buFont typeface="Arial"/>
                <a:buChar char="•"/>
              </a:pPr>
              <a:r>
                <a:rPr lang="en-US" sz="2900">
                  <a:solidFill>
                    <a:srgbClr val="000000"/>
                  </a:solidFill>
                  <a:latin typeface="Arial"/>
                  <a:ea typeface="Arial"/>
                  <a:cs typeface="Arial"/>
                  <a:sym typeface="Arial"/>
                </a:rPr>
                <a:t>l</a:t>
              </a:r>
              <a:r>
                <a:rPr lang="en-US" sz="2900">
                  <a:solidFill>
                    <a:srgbClr val="000000"/>
                  </a:solidFill>
                  <a:latin typeface="Arial"/>
                  <a:ea typeface="Arial"/>
                  <a:cs typeface="Arial"/>
                  <a:sym typeface="Arial"/>
                </a:rPr>
                <a:t>es données contenues dans la base de données </a:t>
              </a:r>
            </a:p>
            <a:p>
              <a:pPr algn="l" marL="626114" indent="-313057" lvl="1">
                <a:lnSpc>
                  <a:spcPts val="3480"/>
                </a:lnSpc>
                <a:buFont typeface="Arial"/>
                <a:buChar char="•"/>
              </a:pPr>
              <a:r>
                <a:rPr lang="en-US" sz="2900">
                  <a:solidFill>
                    <a:srgbClr val="000000"/>
                  </a:solidFill>
                  <a:latin typeface="Arial"/>
                  <a:ea typeface="Arial"/>
                  <a:cs typeface="Arial"/>
                  <a:sym typeface="Arial"/>
                </a:rPr>
                <a:t>l’éten</a:t>
              </a:r>
              <a:r>
                <a:rPr lang="en-US" sz="2900">
                  <a:solidFill>
                    <a:srgbClr val="000000"/>
                  </a:solidFill>
                  <a:latin typeface="Arial"/>
                  <a:ea typeface="Arial"/>
                  <a:cs typeface="Arial"/>
                  <a:sym typeface="Arial"/>
                </a:rPr>
                <a:t>due des données, tant sur le plan géographique que temporel </a:t>
              </a:r>
            </a:p>
            <a:p>
              <a:pPr algn="l" marL="626114" indent="-313057" lvl="1">
                <a:lnSpc>
                  <a:spcPts val="3480"/>
                </a:lnSpc>
                <a:buFont typeface="Arial"/>
                <a:buChar char="•"/>
              </a:pPr>
              <a:r>
                <a:rPr lang="en-US" sz="2900">
                  <a:solidFill>
                    <a:srgbClr val="000000"/>
                  </a:solidFill>
                  <a:latin typeface="Arial"/>
                  <a:ea typeface="Arial"/>
                  <a:cs typeface="Arial"/>
                  <a:sym typeface="Arial"/>
                </a:rPr>
                <a:t>les fonctionnalités permettant la création de profils ou générant, sous une autre forme, des données personnelles particulièrement dignes de protection</a:t>
              </a:r>
            </a:p>
            <a:p>
              <a:pPr algn="l" marL="626114" indent="-313057" lvl="1">
                <a:lnSpc>
                  <a:spcPts val="3480"/>
                </a:lnSpc>
                <a:buFont typeface="Arial"/>
                <a:buChar char="•"/>
              </a:pPr>
              <a:r>
                <a:rPr lang="en-US" sz="2900">
                  <a:solidFill>
                    <a:srgbClr val="000000"/>
                  </a:solidFill>
                  <a:latin typeface="Arial"/>
                  <a:ea typeface="Arial"/>
                  <a:cs typeface="Arial"/>
                  <a:sym typeface="Arial"/>
                </a:rPr>
                <a:t>les autorités autorisées à accéder aux données</a:t>
              </a:r>
            </a:p>
            <a:p>
              <a:pPr algn="l" marL="626114" indent="-313057" lvl="1">
                <a:lnSpc>
                  <a:spcPts val="3480"/>
                </a:lnSpc>
                <a:buFont typeface="Arial"/>
                <a:buChar char="•"/>
              </a:pPr>
              <a:r>
                <a:rPr lang="en-US" sz="2900">
                  <a:solidFill>
                    <a:srgbClr val="000000"/>
                  </a:solidFill>
                  <a:latin typeface="Arial"/>
                  <a:ea typeface="Arial"/>
                  <a:cs typeface="Arial"/>
                  <a:sym typeface="Arial"/>
                </a:rPr>
                <a:t>les conditions d’accès</a:t>
              </a:r>
            </a:p>
            <a:p>
              <a:pPr algn="l" marL="626114" indent="-313057" lvl="1">
                <a:lnSpc>
                  <a:spcPts val="3480"/>
                </a:lnSpc>
                <a:buFont typeface="Arial"/>
                <a:buChar char="•"/>
              </a:pPr>
              <a:r>
                <a:rPr lang="en-US" sz="2900">
                  <a:solidFill>
                    <a:srgbClr val="000000"/>
                  </a:solidFill>
                  <a:latin typeface="Arial"/>
                  <a:ea typeface="Arial"/>
                  <a:cs typeface="Arial"/>
                  <a:sym typeface="Arial"/>
                </a:rPr>
                <a:t>etc.</a:t>
              </a:r>
            </a:p>
            <a:p>
              <a:pPr algn="l">
                <a:lnSpc>
                  <a:spcPts val="3480"/>
                </a:lnSpc>
              </a:pPr>
            </a:p>
            <a:p>
              <a:pPr algn="l">
                <a:lnSpc>
                  <a:spcPts val="3960"/>
                </a:lnSpc>
              </a:pPr>
            </a:p>
          </p:txBody>
        </p:sp>
      </p:grpSp>
      <p:grpSp>
        <p:nvGrpSpPr>
          <p:cNvPr name="Group 26" id="26"/>
          <p:cNvGrpSpPr/>
          <p:nvPr/>
        </p:nvGrpSpPr>
        <p:grpSpPr>
          <a:xfrm rot="0">
            <a:off x="10147808" y="1961806"/>
            <a:ext cx="7111492" cy="8134859"/>
            <a:chOff x="0" y="0"/>
            <a:chExt cx="9481989" cy="10846478"/>
          </a:xfrm>
        </p:grpSpPr>
        <p:sp>
          <p:nvSpPr>
            <p:cNvPr name="Freeform 27" id="27"/>
            <p:cNvSpPr/>
            <p:nvPr/>
          </p:nvSpPr>
          <p:spPr>
            <a:xfrm flipH="false" flipV="false" rot="0">
              <a:off x="0" y="0"/>
              <a:ext cx="9481989" cy="10846478"/>
            </a:xfrm>
            <a:custGeom>
              <a:avLst/>
              <a:gdLst/>
              <a:ahLst/>
              <a:cxnLst/>
              <a:rect r="r" b="b" t="t" l="l"/>
              <a:pathLst>
                <a:path h="10846478" w="9481989">
                  <a:moveTo>
                    <a:pt x="0" y="0"/>
                  </a:moveTo>
                  <a:lnTo>
                    <a:pt x="9481989" y="0"/>
                  </a:lnTo>
                  <a:lnTo>
                    <a:pt x="9481989" y="10846478"/>
                  </a:lnTo>
                  <a:lnTo>
                    <a:pt x="0" y="10846478"/>
                  </a:lnTo>
                  <a:close/>
                </a:path>
              </a:pathLst>
            </a:custGeom>
            <a:solidFill>
              <a:srgbClr val="000000">
                <a:alpha val="0"/>
              </a:srgbClr>
            </a:solidFill>
          </p:spPr>
        </p:sp>
        <p:sp>
          <p:nvSpPr>
            <p:cNvPr name="TextBox 28" id="28"/>
            <p:cNvSpPr txBox="true"/>
            <p:nvPr/>
          </p:nvSpPr>
          <p:spPr>
            <a:xfrm>
              <a:off x="0" y="-57150"/>
              <a:ext cx="9481989" cy="10903628"/>
            </a:xfrm>
            <a:prstGeom prst="rect">
              <a:avLst/>
            </a:prstGeom>
          </p:spPr>
          <p:txBody>
            <a:bodyPr anchor="b" rtlCol="false" tIns="0" lIns="0" bIns="0" rIns="0"/>
            <a:lstStyle/>
            <a:p>
              <a:pPr algn="l">
                <a:lnSpc>
                  <a:spcPts val="3480"/>
                </a:lnSpc>
              </a:pPr>
              <a:r>
                <a:rPr lang="en-US" sz="2900" b="true">
                  <a:solidFill>
                    <a:srgbClr val="000000"/>
                  </a:solidFill>
                  <a:latin typeface="Arial Bold"/>
                  <a:ea typeface="Arial Bold"/>
                  <a:cs typeface="Arial Bold"/>
                  <a:sym typeface="Arial Bold"/>
                </a:rPr>
                <a:t>Der Staatsrat bezeichnet die zentralisierten Datenbanken und legt fest:</a:t>
              </a:r>
            </a:p>
            <a:p>
              <a:pPr algn="l" marL="604524" indent="-302262" lvl="1">
                <a:lnSpc>
                  <a:spcPts val="3360"/>
                </a:lnSpc>
                <a:buFont typeface="Arial"/>
                <a:buChar char="•"/>
              </a:pPr>
              <a:r>
                <a:rPr lang="en-US" sz="2800">
                  <a:solidFill>
                    <a:srgbClr val="000000"/>
                  </a:solidFill>
                  <a:latin typeface="Arial"/>
                  <a:ea typeface="Arial"/>
                  <a:cs typeface="Arial"/>
                  <a:sym typeface="Arial"/>
                </a:rPr>
                <a:t>deren Zweck</a:t>
              </a:r>
            </a:p>
            <a:p>
              <a:pPr algn="l" marL="604524" indent="-302262" lvl="1">
                <a:lnSpc>
                  <a:spcPts val="3360"/>
                </a:lnSpc>
                <a:buFont typeface="Arial"/>
                <a:buChar char="•"/>
              </a:pPr>
              <a:r>
                <a:rPr lang="en-US" sz="2800">
                  <a:solidFill>
                    <a:srgbClr val="000000"/>
                  </a:solidFill>
                  <a:latin typeface="Arial"/>
                  <a:ea typeface="Arial"/>
                  <a:cs typeface="Arial"/>
                  <a:sym typeface="Arial"/>
                </a:rPr>
                <a:t>die z</a:t>
              </a:r>
              <a:r>
                <a:rPr lang="en-US" sz="2800">
                  <a:solidFill>
                    <a:srgbClr val="000000"/>
                  </a:solidFill>
                  <a:latin typeface="Arial"/>
                  <a:ea typeface="Arial"/>
                  <a:cs typeface="Arial"/>
                  <a:sym typeface="Arial"/>
                </a:rPr>
                <a:t>uständige Behörde</a:t>
              </a:r>
            </a:p>
            <a:p>
              <a:pPr algn="l" marL="604524" indent="-302262" lvl="1">
                <a:lnSpc>
                  <a:spcPts val="3360"/>
                </a:lnSpc>
                <a:buFont typeface="Arial"/>
                <a:buChar char="•"/>
              </a:pPr>
              <a:r>
                <a:rPr lang="en-US" sz="2800">
                  <a:solidFill>
                    <a:srgbClr val="000000"/>
                  </a:solidFill>
                  <a:latin typeface="Arial"/>
                  <a:ea typeface="Arial"/>
                  <a:cs typeface="Arial"/>
                  <a:sym typeface="Arial"/>
                </a:rPr>
                <a:t>die in der Datenbank enthaltenen Daten</a:t>
              </a:r>
            </a:p>
            <a:p>
              <a:pPr algn="l" marL="604524" indent="-302262" lvl="1">
                <a:lnSpc>
                  <a:spcPts val="3360"/>
                </a:lnSpc>
                <a:buFont typeface="Arial"/>
                <a:buChar char="•"/>
              </a:pPr>
              <a:r>
                <a:rPr lang="en-US" sz="2800">
                  <a:solidFill>
                    <a:srgbClr val="000000"/>
                  </a:solidFill>
                  <a:latin typeface="Arial"/>
                  <a:ea typeface="Arial"/>
                  <a:cs typeface="Arial"/>
                  <a:sym typeface="Arial"/>
                </a:rPr>
                <a:t>den Umfang der Daten in geografischer und zeitlicher Hinsicht</a:t>
              </a:r>
            </a:p>
            <a:p>
              <a:pPr algn="l" marL="604524" indent="-302262" lvl="1">
                <a:lnSpc>
                  <a:spcPts val="3360"/>
                </a:lnSpc>
                <a:buFont typeface="Arial"/>
                <a:buChar char="•"/>
              </a:pPr>
              <a:r>
                <a:rPr lang="en-US" sz="2800">
                  <a:solidFill>
                    <a:srgbClr val="000000"/>
                  </a:solidFill>
                  <a:latin typeface="Arial"/>
                  <a:ea typeface="Arial"/>
                  <a:cs typeface="Arial"/>
                  <a:sym typeface="Arial"/>
                </a:rPr>
                <a:t>die Funktionalitäten, die eine Profilbildung ermöglichen oder auf andere Weise besonders schützenswerte Personendaten erzeugen</a:t>
              </a:r>
            </a:p>
            <a:p>
              <a:pPr algn="l" marL="604524" indent="-302262" lvl="1">
                <a:lnSpc>
                  <a:spcPts val="3360"/>
                </a:lnSpc>
                <a:buFont typeface="Arial"/>
                <a:buChar char="•"/>
              </a:pPr>
              <a:r>
                <a:rPr lang="en-US" sz="2800">
                  <a:solidFill>
                    <a:srgbClr val="000000"/>
                  </a:solidFill>
                  <a:latin typeface="Arial"/>
                  <a:ea typeface="Arial"/>
                  <a:cs typeface="Arial"/>
                  <a:sym typeface="Arial"/>
                </a:rPr>
                <a:t>die Behörden, die zum Datenzugriff berechtigt sind</a:t>
              </a:r>
            </a:p>
            <a:p>
              <a:pPr algn="l" marL="604524" indent="-302262" lvl="1">
                <a:lnSpc>
                  <a:spcPts val="3360"/>
                </a:lnSpc>
                <a:buFont typeface="Arial"/>
                <a:buChar char="•"/>
              </a:pPr>
              <a:r>
                <a:rPr lang="en-US" sz="2800">
                  <a:solidFill>
                    <a:srgbClr val="000000"/>
                  </a:solidFill>
                  <a:latin typeface="Arial"/>
                  <a:ea typeface="Arial"/>
                  <a:cs typeface="Arial"/>
                  <a:sym typeface="Arial"/>
                </a:rPr>
                <a:t>die Zugriffsbedingungen</a:t>
              </a:r>
            </a:p>
            <a:p>
              <a:pPr algn="l" marL="604524" indent="-302262" lvl="1">
                <a:lnSpc>
                  <a:spcPts val="3360"/>
                </a:lnSpc>
                <a:buFont typeface="Arial"/>
                <a:buChar char="•"/>
              </a:pPr>
              <a:r>
                <a:rPr lang="en-US" sz="2800">
                  <a:solidFill>
                    <a:srgbClr val="000000"/>
                  </a:solidFill>
                  <a:latin typeface="Arial"/>
                  <a:ea typeface="Arial"/>
                  <a:cs typeface="Arial"/>
                  <a:sym typeface="Arial"/>
                </a:rPr>
                <a:t>usw.</a:t>
              </a:r>
            </a:p>
            <a:p>
              <a:pPr algn="l">
                <a:lnSpc>
                  <a:spcPts val="3360"/>
                </a:lnSpc>
              </a:pPr>
            </a:p>
            <a:p>
              <a:pPr algn="l">
                <a:lnSpc>
                  <a:spcPts val="3480"/>
                </a:lnSpc>
              </a:pPr>
            </a:p>
          </p:txBody>
        </p:sp>
      </p:grpSp>
      <p:sp>
        <p:nvSpPr>
          <p:cNvPr name="TextBox 29" id="29"/>
          <p:cNvSpPr txBox="true"/>
          <p:nvPr/>
        </p:nvSpPr>
        <p:spPr>
          <a:xfrm rot="0">
            <a:off x="9066014" y="4986338"/>
            <a:ext cx="155972" cy="276225"/>
          </a:xfrm>
          <a:prstGeom prst="rect">
            <a:avLst/>
          </a:prstGeom>
        </p:spPr>
        <p:txBody>
          <a:bodyPr anchor="t" rtlCol="false" tIns="0" lIns="0" bIns="0" rIns="0">
            <a:spAutoFit/>
          </a:bodyPr>
          <a:lstStyle/>
          <a:p>
            <a:pPr algn="ctr">
              <a:lnSpc>
                <a:spcPts val="1919"/>
              </a:lnSpc>
              <a:spcBef>
                <a:spcPct val="0"/>
              </a:spcBef>
            </a:pPr>
            <a:r>
              <a:rPr lang="en-US" sz="1599">
                <a:solidFill>
                  <a:srgbClr val="000000"/>
                </a:solidFill>
                <a:latin typeface="Arial"/>
                <a:ea typeface="Arial"/>
                <a:cs typeface="Arial"/>
                <a:sym typeface="Arial"/>
              </a:rPr>
              <a:t>c.</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16</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005993"/>
            <a:chOff x="0" y="0"/>
            <a:chExt cx="10536940" cy="1341324"/>
          </a:xfrm>
        </p:grpSpPr>
        <p:sp>
          <p:nvSpPr>
            <p:cNvPr name="Freeform 11" id="11"/>
            <p:cNvSpPr/>
            <p:nvPr/>
          </p:nvSpPr>
          <p:spPr>
            <a:xfrm flipH="false" flipV="false" rot="0">
              <a:off x="0" y="0"/>
              <a:ext cx="10536941" cy="1341324"/>
            </a:xfrm>
            <a:custGeom>
              <a:avLst/>
              <a:gdLst/>
              <a:ahLst/>
              <a:cxnLst/>
              <a:rect r="r" b="b" t="t" l="l"/>
              <a:pathLst>
                <a:path h="1341324" w="10536941">
                  <a:moveTo>
                    <a:pt x="0" y="0"/>
                  </a:moveTo>
                  <a:lnTo>
                    <a:pt x="10536941" y="0"/>
                  </a:lnTo>
                  <a:lnTo>
                    <a:pt x="10536941" y="1341324"/>
                  </a:lnTo>
                  <a:lnTo>
                    <a:pt x="0" y="1341324"/>
                  </a:lnTo>
                  <a:close/>
                </a:path>
              </a:pathLst>
            </a:custGeom>
            <a:solidFill>
              <a:srgbClr val="000000">
                <a:alpha val="0"/>
              </a:srgbClr>
            </a:solidFill>
          </p:spPr>
        </p:sp>
        <p:sp>
          <p:nvSpPr>
            <p:cNvPr name="TextBox 12" id="12"/>
            <p:cNvSpPr txBox="true"/>
            <p:nvPr/>
          </p:nvSpPr>
          <p:spPr>
            <a:xfrm>
              <a:off x="0" y="-9525"/>
              <a:ext cx="10536940" cy="1350849"/>
            </a:xfrm>
            <a:prstGeom prst="rect">
              <a:avLst/>
            </a:prstGeom>
          </p:spPr>
          <p:txBody>
            <a:bodyPr anchor="t" rtlCol="false" tIns="0" lIns="0" bIns="0" rIns="0"/>
            <a:lstStyle/>
            <a:p>
              <a:pPr algn="ctr">
                <a:lnSpc>
                  <a:spcPts val="6120"/>
                </a:lnSpc>
              </a:pPr>
              <a:r>
                <a:rPr lang="en-US" sz="5100">
                  <a:solidFill>
                    <a:srgbClr val="0070C0"/>
                  </a:solidFill>
                  <a:latin typeface="Noto Sans Osage"/>
                  <a:ea typeface="Noto Sans Osage"/>
                  <a:cs typeface="Noto Sans Osage"/>
                  <a:sym typeface="Noto Sans Osage"/>
                </a:rPr>
                <a:t>Données (Once Only)</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Daten (Once Only)</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111492" cy="6752463"/>
            <a:chOff x="0" y="0"/>
            <a:chExt cx="9481989" cy="9003284"/>
          </a:xfrm>
        </p:grpSpPr>
        <p:sp>
          <p:nvSpPr>
            <p:cNvPr name="Freeform 24" id="24"/>
            <p:cNvSpPr/>
            <p:nvPr/>
          </p:nvSpPr>
          <p:spPr>
            <a:xfrm flipH="false" flipV="false" rot="0">
              <a:off x="0" y="0"/>
              <a:ext cx="9481989" cy="9003285"/>
            </a:xfrm>
            <a:custGeom>
              <a:avLst/>
              <a:gdLst/>
              <a:ahLst/>
              <a:cxnLst/>
              <a:rect r="r" b="b" t="t" l="l"/>
              <a:pathLst>
                <a:path h="9003285" w="9481989">
                  <a:moveTo>
                    <a:pt x="0" y="0"/>
                  </a:moveTo>
                  <a:lnTo>
                    <a:pt x="9481989" y="0"/>
                  </a:lnTo>
                  <a:lnTo>
                    <a:pt x="9481989" y="9003285"/>
                  </a:lnTo>
                  <a:lnTo>
                    <a:pt x="0" y="9003285"/>
                  </a:lnTo>
                  <a:close/>
                </a:path>
              </a:pathLst>
            </a:custGeom>
            <a:solidFill>
              <a:srgbClr val="000000">
                <a:alpha val="0"/>
              </a:srgbClr>
            </a:solidFill>
          </p:spPr>
        </p:sp>
        <p:sp>
          <p:nvSpPr>
            <p:cNvPr name="TextBox 25" id="25"/>
            <p:cNvSpPr txBox="true"/>
            <p:nvPr/>
          </p:nvSpPr>
          <p:spPr>
            <a:xfrm>
              <a:off x="0" y="-66675"/>
              <a:ext cx="9481989" cy="9069959"/>
            </a:xfrm>
            <a:prstGeom prst="rect">
              <a:avLst/>
            </a:prstGeom>
          </p:spPr>
          <p:txBody>
            <a:bodyPr anchor="b" rtlCol="false" tIns="0" lIns="0" bIns="0" rIns="0"/>
            <a:lstStyle/>
            <a:p>
              <a:pPr algn="l">
                <a:lnSpc>
                  <a:spcPts val="3600"/>
                </a:lnSpc>
              </a:pPr>
              <a:r>
                <a:rPr lang="en-US" sz="3000" b="true">
                  <a:solidFill>
                    <a:srgbClr val="000000"/>
                  </a:solidFill>
                  <a:latin typeface="Arial Bold"/>
                  <a:ea typeface="Arial Bold"/>
                  <a:cs typeface="Arial Bold"/>
                  <a:sym typeface="Arial Bold"/>
                </a:rPr>
                <a:t>Bénéfices attendus:</a:t>
              </a:r>
            </a:p>
            <a:p>
              <a:pPr algn="l" marL="626114" indent="-313057" lvl="1">
                <a:lnSpc>
                  <a:spcPts val="3480"/>
                </a:lnSpc>
                <a:buFont typeface="Arial"/>
                <a:buChar char="•"/>
              </a:pPr>
              <a:r>
                <a:rPr lang="en-US" sz="2900">
                  <a:solidFill>
                    <a:srgbClr val="000000"/>
                  </a:solidFill>
                  <a:latin typeface="Arial"/>
                  <a:ea typeface="Arial"/>
                  <a:cs typeface="Arial"/>
                  <a:sym typeface="Arial"/>
                </a:rPr>
                <a:t>Amé</a:t>
              </a:r>
              <a:r>
                <a:rPr lang="en-US" sz="2900">
                  <a:solidFill>
                    <a:srgbClr val="000000"/>
                  </a:solidFill>
                  <a:latin typeface="Arial"/>
                  <a:ea typeface="Arial"/>
                  <a:cs typeface="Arial"/>
                  <a:sym typeface="Arial"/>
                </a:rPr>
                <a:t>lioration de la qualité des données (réduction des erreurs et des incohérences entre bases de données)</a:t>
              </a:r>
            </a:p>
            <a:p>
              <a:pPr algn="l" marL="626114" indent="-313057" lvl="1">
                <a:lnSpc>
                  <a:spcPts val="3480"/>
                </a:lnSpc>
                <a:buFont typeface="Arial"/>
                <a:buChar char="•"/>
              </a:pPr>
              <a:r>
                <a:rPr lang="en-US" sz="2900">
                  <a:solidFill>
                    <a:srgbClr val="000000"/>
                  </a:solidFill>
                  <a:latin typeface="Arial"/>
                  <a:ea typeface="Arial"/>
                  <a:cs typeface="Arial"/>
                  <a:sym typeface="Arial"/>
                </a:rPr>
                <a:t>Effic</a:t>
              </a:r>
              <a:r>
                <a:rPr lang="en-US" sz="2900">
                  <a:solidFill>
                    <a:srgbClr val="000000"/>
                  </a:solidFill>
                  <a:latin typeface="Arial"/>
                  <a:ea typeface="Arial"/>
                  <a:cs typeface="Arial"/>
                  <a:sym typeface="Arial"/>
                </a:rPr>
                <a:t>acité accrue et simplification administrative (centralisation de la gestion = éviter la duplication des tâches et les coûts)</a:t>
              </a:r>
            </a:p>
            <a:p>
              <a:pPr algn="l" marL="626114" indent="-313057" lvl="1">
                <a:lnSpc>
                  <a:spcPts val="3480"/>
                </a:lnSpc>
                <a:buFont typeface="Arial"/>
                <a:buChar char="•"/>
              </a:pPr>
              <a:r>
                <a:rPr lang="en-US" sz="2900">
                  <a:solidFill>
                    <a:srgbClr val="000000"/>
                  </a:solidFill>
                  <a:latin typeface="Arial"/>
                  <a:ea typeface="Arial"/>
                  <a:cs typeface="Arial"/>
                  <a:sym typeface="Arial"/>
                </a:rPr>
                <a:t>R</a:t>
              </a:r>
              <a:r>
                <a:rPr lang="en-US" sz="2900">
                  <a:solidFill>
                    <a:srgbClr val="000000"/>
                  </a:solidFill>
                  <a:latin typeface="Arial"/>
                  <a:ea typeface="Arial"/>
                  <a:cs typeface="Arial"/>
                  <a:sym typeface="Arial"/>
                </a:rPr>
                <a:t>enforcement de la sécurité et de la transparence </a:t>
              </a:r>
            </a:p>
            <a:p>
              <a:pPr algn="l" marL="626114" indent="-313057" lvl="1">
                <a:lnSpc>
                  <a:spcPts val="3480"/>
                </a:lnSpc>
                <a:buFont typeface="Arial"/>
                <a:buChar char="•"/>
              </a:pPr>
              <a:r>
                <a:rPr lang="en-US" sz="2900">
                  <a:solidFill>
                    <a:srgbClr val="000000"/>
                  </a:solidFill>
                  <a:latin typeface="Arial"/>
                  <a:ea typeface="Arial"/>
                  <a:cs typeface="Arial"/>
                  <a:sym typeface="Arial"/>
                </a:rPr>
                <a:t>Création </a:t>
              </a:r>
              <a:r>
                <a:rPr lang="en-US" sz="2900">
                  <a:solidFill>
                    <a:srgbClr val="000000"/>
                  </a:solidFill>
                  <a:latin typeface="Arial"/>
                  <a:ea typeface="Arial"/>
                  <a:cs typeface="Arial"/>
                  <a:sym typeface="Arial"/>
                </a:rPr>
                <a:t>de bases solides sur lesquelles construire le projet d’administration numérique</a:t>
              </a:r>
            </a:p>
            <a:p>
              <a:pPr algn="l">
                <a:lnSpc>
                  <a:spcPts val="3480"/>
                </a:lnSpc>
              </a:pPr>
            </a:p>
            <a:p>
              <a:pPr algn="l">
                <a:lnSpc>
                  <a:spcPts val="3960"/>
                </a:lnSpc>
              </a:pPr>
            </a:p>
          </p:txBody>
        </p:sp>
      </p:grpSp>
      <p:grpSp>
        <p:nvGrpSpPr>
          <p:cNvPr name="Group 26" id="26"/>
          <p:cNvGrpSpPr/>
          <p:nvPr/>
        </p:nvGrpSpPr>
        <p:grpSpPr>
          <a:xfrm rot="0">
            <a:off x="10147808" y="1961806"/>
            <a:ext cx="7111492" cy="6420359"/>
            <a:chOff x="0" y="0"/>
            <a:chExt cx="9481989" cy="8560478"/>
          </a:xfrm>
        </p:grpSpPr>
        <p:sp>
          <p:nvSpPr>
            <p:cNvPr name="Freeform 27" id="27"/>
            <p:cNvSpPr/>
            <p:nvPr/>
          </p:nvSpPr>
          <p:spPr>
            <a:xfrm flipH="false" flipV="false" rot="0">
              <a:off x="0" y="0"/>
              <a:ext cx="9481989" cy="8560478"/>
            </a:xfrm>
            <a:custGeom>
              <a:avLst/>
              <a:gdLst/>
              <a:ahLst/>
              <a:cxnLst/>
              <a:rect r="r" b="b" t="t" l="l"/>
              <a:pathLst>
                <a:path h="8560478" w="9481989">
                  <a:moveTo>
                    <a:pt x="0" y="0"/>
                  </a:moveTo>
                  <a:lnTo>
                    <a:pt x="9481989" y="0"/>
                  </a:lnTo>
                  <a:lnTo>
                    <a:pt x="9481989" y="8560478"/>
                  </a:lnTo>
                  <a:lnTo>
                    <a:pt x="0" y="8560478"/>
                  </a:lnTo>
                  <a:close/>
                </a:path>
              </a:pathLst>
            </a:custGeom>
            <a:solidFill>
              <a:srgbClr val="000000">
                <a:alpha val="0"/>
              </a:srgbClr>
            </a:solidFill>
          </p:spPr>
        </p:sp>
        <p:sp>
          <p:nvSpPr>
            <p:cNvPr name="TextBox 28" id="28"/>
            <p:cNvSpPr txBox="true"/>
            <p:nvPr/>
          </p:nvSpPr>
          <p:spPr>
            <a:xfrm>
              <a:off x="0" y="-57150"/>
              <a:ext cx="9481989" cy="8617628"/>
            </a:xfrm>
            <a:prstGeom prst="rect">
              <a:avLst/>
            </a:prstGeom>
          </p:spPr>
          <p:txBody>
            <a:bodyPr anchor="b" rtlCol="false" tIns="0" lIns="0" bIns="0" rIns="0"/>
            <a:lstStyle/>
            <a:p>
              <a:pPr algn="l">
                <a:lnSpc>
                  <a:spcPts val="3480"/>
                </a:lnSpc>
              </a:pPr>
              <a:r>
                <a:rPr lang="en-US" sz="2900" b="true">
                  <a:solidFill>
                    <a:srgbClr val="000000"/>
                  </a:solidFill>
                  <a:latin typeface="Arial Bold"/>
                  <a:ea typeface="Arial Bold"/>
                  <a:cs typeface="Arial Bold"/>
                  <a:sym typeface="Arial Bold"/>
                </a:rPr>
                <a:t>Erwartete Vorteile:</a:t>
              </a:r>
            </a:p>
            <a:p>
              <a:pPr algn="l" marL="604524" indent="-302262" lvl="1">
                <a:lnSpc>
                  <a:spcPts val="3360"/>
                </a:lnSpc>
                <a:buFont typeface="Arial"/>
                <a:buChar char="•"/>
              </a:pPr>
              <a:r>
                <a:rPr lang="en-US" sz="2800">
                  <a:solidFill>
                    <a:srgbClr val="000000"/>
                  </a:solidFill>
                  <a:latin typeface="Arial"/>
                  <a:ea typeface="Arial"/>
                  <a:cs typeface="Arial"/>
                  <a:sym typeface="Arial"/>
                </a:rPr>
                <a:t>Verbesserung der Datenqualität (Reduktion von Fehlern und Inkonsistenzen</a:t>
              </a:r>
              <a:r>
                <a:rPr lang="en-US" sz="2800">
                  <a:solidFill>
                    <a:srgbClr val="000000"/>
                  </a:solidFill>
                  <a:latin typeface="Arial"/>
                  <a:ea typeface="Arial"/>
                  <a:cs typeface="Arial"/>
                  <a:sym typeface="Arial"/>
                </a:rPr>
                <a:t> zwischen Datenbanken)</a:t>
              </a:r>
            </a:p>
            <a:p>
              <a:pPr algn="l" marL="604524" indent="-302262" lvl="1">
                <a:lnSpc>
                  <a:spcPts val="3360"/>
                </a:lnSpc>
                <a:buFont typeface="Arial"/>
                <a:buChar char="•"/>
              </a:pPr>
              <a:r>
                <a:rPr lang="en-US" sz="2800">
                  <a:solidFill>
                    <a:srgbClr val="000000"/>
                  </a:solidFill>
                  <a:latin typeface="Arial"/>
                  <a:ea typeface="Arial"/>
                  <a:cs typeface="Arial"/>
                  <a:sym typeface="Arial"/>
                </a:rPr>
                <a:t>Höhere Effizienz </a:t>
              </a:r>
              <a:r>
                <a:rPr lang="en-US" sz="2800">
                  <a:solidFill>
                    <a:srgbClr val="000000"/>
                  </a:solidFill>
                  <a:latin typeface="Arial"/>
                  <a:ea typeface="Arial"/>
                  <a:cs typeface="Arial"/>
                  <a:sym typeface="Arial"/>
                </a:rPr>
                <a:t>und Verwaltungsvereinfachung (Zentralisierung der Verwaltung = Vermeidung von Doppelarbeit und Kosten)</a:t>
              </a:r>
            </a:p>
            <a:p>
              <a:pPr algn="l" marL="604524" indent="-302262" lvl="1">
                <a:lnSpc>
                  <a:spcPts val="3360"/>
                </a:lnSpc>
                <a:buFont typeface="Arial"/>
                <a:buChar char="•"/>
              </a:pPr>
              <a:r>
                <a:rPr lang="en-US" sz="2800">
                  <a:solidFill>
                    <a:srgbClr val="000000"/>
                  </a:solidFill>
                  <a:latin typeface="Arial"/>
                  <a:ea typeface="Arial"/>
                  <a:cs typeface="Arial"/>
                  <a:sym typeface="Arial"/>
                </a:rPr>
                <a:t>Stärkung von Sicherheit und Transparenz</a:t>
              </a:r>
            </a:p>
            <a:p>
              <a:pPr algn="l" marL="604524" indent="-302262" lvl="1">
                <a:lnSpc>
                  <a:spcPts val="3360"/>
                </a:lnSpc>
                <a:buFont typeface="Arial"/>
                <a:buChar char="•"/>
              </a:pPr>
              <a:r>
                <a:rPr lang="en-US" sz="2800">
                  <a:solidFill>
                    <a:srgbClr val="000000"/>
                  </a:solidFill>
                  <a:latin typeface="Arial"/>
                  <a:ea typeface="Arial"/>
                  <a:cs typeface="Arial"/>
                  <a:sym typeface="Arial"/>
                </a:rPr>
                <a:t>Schaffung einer soliden Grundlage für den Aufbau einer digitalen Verwaltung</a:t>
              </a:r>
            </a:p>
            <a:p>
              <a:pPr algn="l">
                <a:lnSpc>
                  <a:spcPts val="3360"/>
                </a:lnSpc>
              </a:pPr>
            </a:p>
            <a:p>
              <a:pPr algn="l">
                <a:lnSpc>
                  <a:spcPts val="3480"/>
                </a:lnSpc>
              </a:pP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14526" y="9753600"/>
            <a:ext cx="2882900" cy="431800"/>
            <a:chOff x="0" y="0"/>
            <a:chExt cx="3843867" cy="575733"/>
          </a:xfrm>
        </p:grpSpPr>
        <p:sp>
          <p:nvSpPr>
            <p:cNvPr name="Freeform 3" id="3"/>
            <p:cNvSpPr/>
            <p:nvPr/>
          </p:nvSpPr>
          <p:spPr>
            <a:xfrm flipH="false" flipV="false" rot="0">
              <a:off x="0" y="0"/>
              <a:ext cx="3843867" cy="575733"/>
            </a:xfrm>
            <a:custGeom>
              <a:avLst/>
              <a:gdLst/>
              <a:ahLst/>
              <a:cxnLst/>
              <a:rect r="r" b="b" t="t" l="l"/>
              <a:pathLst>
                <a:path h="575733" w="3843867">
                  <a:moveTo>
                    <a:pt x="0" y="0"/>
                  </a:moveTo>
                  <a:lnTo>
                    <a:pt x="3843867" y="0"/>
                  </a:lnTo>
                  <a:lnTo>
                    <a:pt x="3843867" y="575733"/>
                  </a:lnTo>
                  <a:lnTo>
                    <a:pt x="0" y="575733"/>
                  </a:lnTo>
                  <a:close/>
                </a:path>
              </a:pathLst>
            </a:custGeom>
            <a:solidFill>
              <a:srgbClr val="000000">
                <a:alpha val="0"/>
              </a:srgbClr>
            </a:solidFill>
          </p:spPr>
        </p:sp>
        <p:sp>
          <p:nvSpPr>
            <p:cNvPr name="TextBox 4" id="4"/>
            <p:cNvSpPr txBox="true"/>
            <p:nvPr/>
          </p:nvSpPr>
          <p:spPr>
            <a:xfrm>
              <a:off x="0" y="-38100"/>
              <a:ext cx="3843867" cy="613833"/>
            </a:xfrm>
            <a:prstGeom prst="rect">
              <a:avLst/>
            </a:prstGeom>
          </p:spPr>
          <p:txBody>
            <a:bodyPr anchor="t" rtlCol="false" tIns="0" lIns="0" bIns="0" rIns="0"/>
            <a:lstStyle/>
            <a:p>
              <a:pPr algn="r">
                <a:lnSpc>
                  <a:spcPts val="1920"/>
                </a:lnSpc>
              </a:pPr>
              <a:r>
                <a:rPr lang="en-US" sz="1600">
                  <a:solidFill>
                    <a:srgbClr val="404040"/>
                  </a:solidFill>
                  <a:latin typeface="Arial"/>
                  <a:ea typeface="Arial"/>
                  <a:cs typeface="Arial"/>
                  <a:sym typeface="Arial"/>
                </a:rPr>
                <a:t>pag. ‹N›</a:t>
              </a:r>
            </a:p>
          </p:txBody>
        </p:sp>
      </p:grpSp>
      <p:grpSp>
        <p:nvGrpSpPr>
          <p:cNvPr name="Group 5" id="5"/>
          <p:cNvGrpSpPr/>
          <p:nvPr/>
        </p:nvGrpSpPr>
        <p:grpSpPr>
          <a:xfrm rot="0">
            <a:off x="0" y="-41276"/>
            <a:ext cx="18288000" cy="1666876"/>
            <a:chOff x="0" y="0"/>
            <a:chExt cx="24384000" cy="2222501"/>
          </a:xfrm>
        </p:grpSpPr>
        <p:sp>
          <p:nvSpPr>
            <p:cNvPr name="Freeform 6" id="6"/>
            <p:cNvSpPr/>
            <p:nvPr/>
          </p:nvSpPr>
          <p:spPr>
            <a:xfrm flipH="false" flipV="false" rot="0">
              <a:off x="0" y="0"/>
              <a:ext cx="24384000" cy="2222500"/>
            </a:xfrm>
            <a:custGeom>
              <a:avLst/>
              <a:gdLst/>
              <a:ahLst/>
              <a:cxnLst/>
              <a:rect r="r" b="b" t="t" l="l"/>
              <a:pathLst>
                <a:path h="2222500" w="24384000">
                  <a:moveTo>
                    <a:pt x="0" y="0"/>
                  </a:moveTo>
                  <a:lnTo>
                    <a:pt x="24384000" y="0"/>
                  </a:lnTo>
                  <a:lnTo>
                    <a:pt x="24384000" y="2222500"/>
                  </a:lnTo>
                  <a:lnTo>
                    <a:pt x="0" y="2222500"/>
                  </a:lnTo>
                  <a:close/>
                </a:path>
              </a:pathLst>
            </a:custGeom>
            <a:solidFill>
              <a:srgbClr val="F2F2F2"/>
            </a:solidFill>
          </p:spPr>
        </p:sp>
      </p:grpSp>
      <p:grpSp>
        <p:nvGrpSpPr>
          <p:cNvPr name="Group 7" id="7"/>
          <p:cNvGrpSpPr/>
          <p:nvPr/>
        </p:nvGrpSpPr>
        <p:grpSpPr>
          <a:xfrm rot="0">
            <a:off x="11017250" y="165100"/>
            <a:ext cx="6480176" cy="400050"/>
            <a:chOff x="0" y="0"/>
            <a:chExt cx="8640235" cy="533400"/>
          </a:xfrm>
        </p:grpSpPr>
        <p:sp>
          <p:nvSpPr>
            <p:cNvPr name="Freeform 8" id="8"/>
            <p:cNvSpPr/>
            <p:nvPr/>
          </p:nvSpPr>
          <p:spPr>
            <a:xfrm flipH="false" flipV="false" rot="0">
              <a:off x="0" y="0"/>
              <a:ext cx="8640235" cy="533400"/>
            </a:xfrm>
            <a:custGeom>
              <a:avLst/>
              <a:gdLst/>
              <a:ahLst/>
              <a:cxnLst/>
              <a:rect r="r" b="b" t="t" l="l"/>
              <a:pathLst>
                <a:path h="533400" w="8640235">
                  <a:moveTo>
                    <a:pt x="0" y="0"/>
                  </a:moveTo>
                  <a:lnTo>
                    <a:pt x="8640235" y="0"/>
                  </a:lnTo>
                  <a:lnTo>
                    <a:pt x="8640235" y="533400"/>
                  </a:lnTo>
                  <a:lnTo>
                    <a:pt x="0" y="533400"/>
                  </a:lnTo>
                  <a:close/>
                </a:path>
              </a:pathLst>
            </a:custGeom>
            <a:solidFill>
              <a:srgbClr val="000000">
                <a:alpha val="0"/>
              </a:srgbClr>
            </a:solidFill>
          </p:spPr>
        </p:sp>
        <p:sp>
          <p:nvSpPr>
            <p:cNvPr name="TextBox 9" id="9"/>
            <p:cNvSpPr txBox="true"/>
            <p:nvPr/>
          </p:nvSpPr>
          <p:spPr>
            <a:xfrm>
              <a:off x="0" y="-28575"/>
              <a:ext cx="8640235" cy="561975"/>
            </a:xfrm>
            <a:prstGeom prst="rect">
              <a:avLst/>
            </a:prstGeom>
          </p:spPr>
          <p:txBody>
            <a:bodyPr anchor="t" rtlCol="false" tIns="0" lIns="0" bIns="0" rIns="0"/>
            <a:lstStyle/>
            <a:p>
              <a:pPr algn="r">
                <a:lnSpc>
                  <a:spcPts val="1679"/>
                </a:lnSpc>
              </a:pPr>
              <a:r>
                <a:rPr lang="en-US" sz="1399" b="true">
                  <a:solidFill>
                    <a:srgbClr val="404040"/>
                  </a:solidFill>
                  <a:latin typeface="Arial Bold"/>
                  <a:ea typeface="Arial Bold"/>
                  <a:cs typeface="Arial Bold"/>
                  <a:sym typeface="Arial Bold"/>
                </a:rPr>
                <a:t>Titolo della presentazione</a:t>
              </a:r>
            </a:p>
          </p:txBody>
        </p:sp>
      </p:grpSp>
      <p:grpSp>
        <p:nvGrpSpPr>
          <p:cNvPr name="Group 10" id="10"/>
          <p:cNvGrpSpPr/>
          <p:nvPr/>
        </p:nvGrpSpPr>
        <p:grpSpPr>
          <a:xfrm rot="0">
            <a:off x="11017250" y="422276"/>
            <a:ext cx="6480176" cy="400050"/>
            <a:chOff x="0" y="0"/>
            <a:chExt cx="8640235" cy="533400"/>
          </a:xfrm>
        </p:grpSpPr>
        <p:sp>
          <p:nvSpPr>
            <p:cNvPr name="Freeform 11" id="11"/>
            <p:cNvSpPr/>
            <p:nvPr/>
          </p:nvSpPr>
          <p:spPr>
            <a:xfrm flipH="false" flipV="false" rot="0">
              <a:off x="0" y="0"/>
              <a:ext cx="8640235" cy="533400"/>
            </a:xfrm>
            <a:custGeom>
              <a:avLst/>
              <a:gdLst/>
              <a:ahLst/>
              <a:cxnLst/>
              <a:rect r="r" b="b" t="t" l="l"/>
              <a:pathLst>
                <a:path h="533400" w="8640235">
                  <a:moveTo>
                    <a:pt x="0" y="0"/>
                  </a:moveTo>
                  <a:lnTo>
                    <a:pt x="8640235" y="0"/>
                  </a:lnTo>
                  <a:lnTo>
                    <a:pt x="8640235" y="533400"/>
                  </a:lnTo>
                  <a:lnTo>
                    <a:pt x="0" y="533400"/>
                  </a:lnTo>
                  <a:close/>
                </a:path>
              </a:pathLst>
            </a:custGeom>
            <a:solidFill>
              <a:srgbClr val="000000">
                <a:alpha val="0"/>
              </a:srgbClr>
            </a:solidFill>
          </p:spPr>
        </p:sp>
        <p:sp>
          <p:nvSpPr>
            <p:cNvPr name="TextBox 12" id="12"/>
            <p:cNvSpPr txBox="true"/>
            <p:nvPr/>
          </p:nvSpPr>
          <p:spPr>
            <a:xfrm>
              <a:off x="0" y="-28575"/>
              <a:ext cx="8640235" cy="561975"/>
            </a:xfrm>
            <a:prstGeom prst="rect">
              <a:avLst/>
            </a:prstGeom>
          </p:spPr>
          <p:txBody>
            <a:bodyPr anchor="t" rtlCol="false" tIns="0" lIns="0" bIns="0" rIns="0"/>
            <a:lstStyle/>
            <a:p>
              <a:pPr algn="r">
                <a:lnSpc>
                  <a:spcPts val="1679"/>
                </a:lnSpc>
              </a:pPr>
              <a:r>
                <a:rPr lang="en-US" sz="1399">
                  <a:solidFill>
                    <a:srgbClr val="404040"/>
                  </a:solidFill>
                  <a:latin typeface="Arial"/>
                  <a:ea typeface="Arial"/>
                  <a:cs typeface="Arial"/>
                  <a:sym typeface="Arial"/>
                </a:rPr>
                <a:t>Nome unità amministrativa</a:t>
              </a:r>
            </a:p>
          </p:txBody>
        </p:sp>
      </p:grpSp>
      <p:sp>
        <p:nvSpPr>
          <p:cNvPr name="Freeform 13" id="13" descr="C:\Users\fxse008\Desktop\Risorsa 1.png"/>
          <p:cNvSpPr/>
          <p:nvPr/>
        </p:nvSpPr>
        <p:spPr>
          <a:xfrm flipH="false" flipV="false" rot="0">
            <a:off x="358776" y="142876"/>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2"/>
            <a:stretch>
              <a:fillRect l="0" t="0" r="-703" b="0"/>
            </a:stretch>
          </a:blipFill>
        </p:spPr>
      </p:sp>
      <p:sp>
        <p:nvSpPr>
          <p:cNvPr name="Freeform 14" id="14" descr="C:\Users\fxse008\Desktop\fermo-immagine16-9_orsoline_cortile.jpg"/>
          <p:cNvSpPr/>
          <p:nvPr/>
        </p:nvSpPr>
        <p:spPr>
          <a:xfrm flipH="false" flipV="false" rot="0">
            <a:off x="-609600" y="-342900"/>
            <a:ext cx="19507200" cy="10972800"/>
          </a:xfrm>
          <a:custGeom>
            <a:avLst/>
            <a:gdLst/>
            <a:ahLst/>
            <a:cxnLst/>
            <a:rect r="r" b="b" t="t" l="l"/>
            <a:pathLst>
              <a:path h="10972800" w="19507200">
                <a:moveTo>
                  <a:pt x="0" y="0"/>
                </a:moveTo>
                <a:lnTo>
                  <a:pt x="19507200" y="0"/>
                </a:lnTo>
                <a:lnTo>
                  <a:pt x="19507200" y="10972800"/>
                </a:lnTo>
                <a:lnTo>
                  <a:pt x="0" y="10972800"/>
                </a:lnTo>
                <a:lnTo>
                  <a:pt x="0" y="0"/>
                </a:lnTo>
                <a:close/>
              </a:path>
            </a:pathLst>
          </a:custGeom>
          <a:blipFill>
            <a:blip r:embed="rId3"/>
            <a:stretch>
              <a:fillRect l="0" t="0" r="0" b="0"/>
            </a:stretch>
          </a:blipFill>
        </p:spPr>
      </p:sp>
      <p:grpSp>
        <p:nvGrpSpPr>
          <p:cNvPr name="Group 15" id="15"/>
          <p:cNvGrpSpPr/>
          <p:nvPr/>
        </p:nvGrpSpPr>
        <p:grpSpPr>
          <a:xfrm rot="0">
            <a:off x="3384550" y="7734300"/>
            <a:ext cx="8639176" cy="279400"/>
            <a:chOff x="0" y="0"/>
            <a:chExt cx="11518901" cy="372533"/>
          </a:xfrm>
        </p:grpSpPr>
        <p:sp>
          <p:nvSpPr>
            <p:cNvPr name="Freeform 16" id="16"/>
            <p:cNvSpPr/>
            <p:nvPr/>
          </p:nvSpPr>
          <p:spPr>
            <a:xfrm flipH="false" flipV="false" rot="0">
              <a:off x="0" y="0"/>
              <a:ext cx="11518902" cy="372533"/>
            </a:xfrm>
            <a:custGeom>
              <a:avLst/>
              <a:gdLst/>
              <a:ahLst/>
              <a:cxnLst/>
              <a:rect r="r" b="b" t="t" l="l"/>
              <a:pathLst>
                <a:path h="372533" w="11518902">
                  <a:moveTo>
                    <a:pt x="0" y="0"/>
                  </a:moveTo>
                  <a:lnTo>
                    <a:pt x="11518902" y="0"/>
                  </a:lnTo>
                  <a:lnTo>
                    <a:pt x="11518902" y="372533"/>
                  </a:lnTo>
                  <a:lnTo>
                    <a:pt x="0" y="372533"/>
                  </a:lnTo>
                  <a:close/>
                </a:path>
              </a:pathLst>
            </a:custGeom>
            <a:solidFill>
              <a:srgbClr val="000000">
                <a:alpha val="0"/>
              </a:srgbClr>
            </a:solidFill>
          </p:spPr>
        </p:sp>
        <p:sp>
          <p:nvSpPr>
            <p:cNvPr name="TextBox 17" id="17"/>
            <p:cNvSpPr txBox="true"/>
            <p:nvPr/>
          </p:nvSpPr>
          <p:spPr>
            <a:xfrm>
              <a:off x="0" y="-47625"/>
              <a:ext cx="11518901" cy="420158"/>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Repubblica e Cantone Ticino</a:t>
              </a:r>
            </a:p>
          </p:txBody>
        </p:sp>
      </p:grpSp>
      <p:sp>
        <p:nvSpPr>
          <p:cNvPr name="Freeform 18" id="18" descr="C:\Users\FXSE008\Desktop\TI-bianco.png"/>
          <p:cNvSpPr/>
          <p:nvPr/>
        </p:nvSpPr>
        <p:spPr>
          <a:xfrm flipH="false" flipV="false" rot="0">
            <a:off x="69850" y="0"/>
            <a:ext cx="6842126" cy="1012826"/>
          </a:xfrm>
          <a:custGeom>
            <a:avLst/>
            <a:gdLst/>
            <a:ahLst/>
            <a:cxnLst/>
            <a:rect r="r" b="b" t="t" l="l"/>
            <a:pathLst>
              <a:path h="1012826" w="6842126">
                <a:moveTo>
                  <a:pt x="0" y="0"/>
                </a:moveTo>
                <a:lnTo>
                  <a:pt x="6842126" y="0"/>
                </a:lnTo>
                <a:lnTo>
                  <a:pt x="6842126" y="1012826"/>
                </a:lnTo>
                <a:lnTo>
                  <a:pt x="0" y="1012826"/>
                </a:lnTo>
                <a:lnTo>
                  <a:pt x="0" y="0"/>
                </a:lnTo>
                <a:close/>
              </a:path>
            </a:pathLst>
          </a:custGeom>
          <a:blipFill>
            <a:blip r:embed="rId4"/>
            <a:stretch>
              <a:fillRect l="0" t="0" r="0" b="-37"/>
            </a:stretch>
          </a:blipFill>
        </p:spPr>
      </p:sp>
      <p:grpSp>
        <p:nvGrpSpPr>
          <p:cNvPr name="Group 19" id="19"/>
          <p:cNvGrpSpPr/>
          <p:nvPr/>
        </p:nvGrpSpPr>
        <p:grpSpPr>
          <a:xfrm rot="0">
            <a:off x="3384550" y="3384550"/>
            <a:ext cx="13681076" cy="1184276"/>
            <a:chOff x="0" y="0"/>
            <a:chExt cx="18241435" cy="1579035"/>
          </a:xfrm>
        </p:grpSpPr>
        <p:sp>
          <p:nvSpPr>
            <p:cNvPr name="Freeform 20" id="20"/>
            <p:cNvSpPr/>
            <p:nvPr/>
          </p:nvSpPr>
          <p:spPr>
            <a:xfrm flipH="false" flipV="false" rot="0">
              <a:off x="0" y="0"/>
              <a:ext cx="18241435" cy="1579035"/>
            </a:xfrm>
            <a:custGeom>
              <a:avLst/>
              <a:gdLst/>
              <a:ahLst/>
              <a:cxnLst/>
              <a:rect r="r" b="b" t="t" l="l"/>
              <a:pathLst>
                <a:path h="1579035" w="18241435">
                  <a:moveTo>
                    <a:pt x="0" y="0"/>
                  </a:moveTo>
                  <a:lnTo>
                    <a:pt x="18241435" y="0"/>
                  </a:lnTo>
                  <a:lnTo>
                    <a:pt x="18241435" y="1579035"/>
                  </a:lnTo>
                  <a:lnTo>
                    <a:pt x="0" y="1579035"/>
                  </a:lnTo>
                  <a:close/>
                </a:path>
              </a:pathLst>
            </a:custGeom>
            <a:solidFill>
              <a:srgbClr val="000000">
                <a:alpha val="0"/>
              </a:srgbClr>
            </a:solidFill>
          </p:spPr>
        </p:sp>
        <p:sp>
          <p:nvSpPr>
            <p:cNvPr name="TextBox 21" id="21"/>
            <p:cNvSpPr txBox="true"/>
            <p:nvPr/>
          </p:nvSpPr>
          <p:spPr>
            <a:xfrm>
              <a:off x="0" y="-95250"/>
              <a:ext cx="18241435" cy="1674285"/>
            </a:xfrm>
            <a:prstGeom prst="rect">
              <a:avLst/>
            </a:prstGeom>
          </p:spPr>
          <p:txBody>
            <a:bodyPr anchor="t" rtlCol="false" tIns="0" lIns="0" bIns="0" rIns="0"/>
            <a:lstStyle/>
            <a:p>
              <a:pPr algn="l">
                <a:lnSpc>
                  <a:spcPts val="5759"/>
                </a:lnSpc>
              </a:pPr>
              <a:r>
                <a:rPr lang="en-US" b="true" sz="4800" spc="-100">
                  <a:solidFill>
                    <a:srgbClr val="000000"/>
                  </a:solidFill>
                  <a:latin typeface="Arial Bold"/>
                  <a:ea typeface="Arial Bold"/>
                  <a:cs typeface="Arial Bold"/>
                  <a:sym typeface="Arial Bold"/>
                </a:rPr>
                <a:t>Grazie per l’attenzione</a:t>
              </a:r>
            </a:p>
          </p:txBody>
        </p:sp>
      </p:grpSp>
      <p:grpSp>
        <p:nvGrpSpPr>
          <p:cNvPr name="Group 22" id="22"/>
          <p:cNvGrpSpPr/>
          <p:nvPr/>
        </p:nvGrpSpPr>
        <p:grpSpPr>
          <a:xfrm rot="0">
            <a:off x="3384550" y="5502276"/>
            <a:ext cx="8639176" cy="1539874"/>
            <a:chOff x="0" y="0"/>
            <a:chExt cx="11518901" cy="2053165"/>
          </a:xfrm>
        </p:grpSpPr>
        <p:sp>
          <p:nvSpPr>
            <p:cNvPr name="Freeform 23" id="23"/>
            <p:cNvSpPr/>
            <p:nvPr/>
          </p:nvSpPr>
          <p:spPr>
            <a:xfrm flipH="false" flipV="false" rot="0">
              <a:off x="0" y="0"/>
              <a:ext cx="11518902" cy="2053165"/>
            </a:xfrm>
            <a:custGeom>
              <a:avLst/>
              <a:gdLst/>
              <a:ahLst/>
              <a:cxnLst/>
              <a:rect r="r" b="b" t="t" l="l"/>
              <a:pathLst>
                <a:path h="2053165" w="11518902">
                  <a:moveTo>
                    <a:pt x="0" y="0"/>
                  </a:moveTo>
                  <a:lnTo>
                    <a:pt x="11518902" y="0"/>
                  </a:lnTo>
                  <a:lnTo>
                    <a:pt x="11518902" y="2053165"/>
                  </a:lnTo>
                  <a:lnTo>
                    <a:pt x="0" y="2053165"/>
                  </a:lnTo>
                  <a:close/>
                </a:path>
              </a:pathLst>
            </a:custGeom>
            <a:solidFill>
              <a:srgbClr val="000000">
                <a:alpha val="0"/>
              </a:srgbClr>
            </a:solidFill>
          </p:spPr>
        </p:sp>
        <p:sp>
          <p:nvSpPr>
            <p:cNvPr name="TextBox 24" id="24"/>
            <p:cNvSpPr txBox="true"/>
            <p:nvPr/>
          </p:nvSpPr>
          <p:spPr>
            <a:xfrm>
              <a:off x="0" y="-47625"/>
              <a:ext cx="11518901" cy="2100790"/>
            </a:xfrm>
            <a:prstGeom prst="rect">
              <a:avLst/>
            </a:prstGeom>
          </p:spPr>
          <p:txBody>
            <a:bodyPr anchor="t" rtlCol="false" tIns="0" lIns="0" bIns="0" rIns="0"/>
            <a:lstStyle/>
            <a:p>
              <a:pPr algn="l">
                <a:lnSpc>
                  <a:spcPts val="2400"/>
                </a:lnSpc>
              </a:pPr>
              <a:r>
                <a:rPr lang="en-US" sz="2000" b="true">
                  <a:solidFill>
                    <a:srgbClr val="000000"/>
                  </a:solidFill>
                  <a:latin typeface="Arial Bold"/>
                  <a:ea typeface="Arial Bold"/>
                  <a:cs typeface="Arial Bold"/>
                  <a:sym typeface="Arial Bold"/>
                </a:rPr>
                <a:t>Mark Osenda</a:t>
              </a:r>
            </a:p>
            <a:p>
              <a:pPr algn="l">
                <a:lnSpc>
                  <a:spcPts val="2400"/>
                </a:lnSpc>
              </a:pPr>
              <a:r>
                <a:rPr lang="en-US" sz="2000">
                  <a:solidFill>
                    <a:srgbClr val="000000"/>
                  </a:solidFill>
                  <a:latin typeface="Arial"/>
                  <a:ea typeface="Arial"/>
                  <a:cs typeface="Arial"/>
                  <a:sym typeface="Arial"/>
                </a:rPr>
                <a:t>Piazza Governo 6</a:t>
              </a:r>
            </a:p>
            <a:p>
              <a:pPr algn="l">
                <a:lnSpc>
                  <a:spcPts val="2400"/>
                </a:lnSpc>
              </a:pPr>
              <a:r>
                <a:rPr lang="en-US" sz="2000">
                  <a:solidFill>
                    <a:srgbClr val="000000"/>
                  </a:solidFill>
                  <a:latin typeface="Arial"/>
                  <a:ea typeface="Arial"/>
                  <a:cs typeface="Arial"/>
                  <a:sym typeface="Arial"/>
                </a:rPr>
                <a:t>mark.osenda@ti.ch</a:t>
              </a:r>
            </a:p>
            <a:p>
              <a:pPr algn="l">
                <a:lnSpc>
                  <a:spcPts val="2400"/>
                </a:lnSpc>
              </a:pPr>
            </a:p>
          </p:txBody>
        </p:sp>
      </p:grpSp>
      <p:grpSp>
        <p:nvGrpSpPr>
          <p:cNvPr name="Group 25" id="25"/>
          <p:cNvGrpSpPr/>
          <p:nvPr/>
        </p:nvGrpSpPr>
        <p:grpSpPr>
          <a:xfrm rot="0">
            <a:off x="3384550" y="8023226"/>
            <a:ext cx="8639176" cy="1266190"/>
            <a:chOff x="0" y="0"/>
            <a:chExt cx="11518901" cy="1688253"/>
          </a:xfrm>
        </p:grpSpPr>
        <p:sp>
          <p:nvSpPr>
            <p:cNvPr name="Freeform 26" id="26"/>
            <p:cNvSpPr/>
            <p:nvPr/>
          </p:nvSpPr>
          <p:spPr>
            <a:xfrm flipH="false" flipV="false" rot="0">
              <a:off x="0" y="0"/>
              <a:ext cx="11518902" cy="1688254"/>
            </a:xfrm>
            <a:custGeom>
              <a:avLst/>
              <a:gdLst/>
              <a:ahLst/>
              <a:cxnLst/>
              <a:rect r="r" b="b" t="t" l="l"/>
              <a:pathLst>
                <a:path h="1688254" w="11518902">
                  <a:moveTo>
                    <a:pt x="0" y="0"/>
                  </a:moveTo>
                  <a:lnTo>
                    <a:pt x="11518902" y="0"/>
                  </a:lnTo>
                  <a:lnTo>
                    <a:pt x="11518902" y="1688254"/>
                  </a:lnTo>
                  <a:lnTo>
                    <a:pt x="0" y="1688254"/>
                  </a:lnTo>
                  <a:close/>
                </a:path>
              </a:pathLst>
            </a:custGeom>
            <a:solidFill>
              <a:srgbClr val="000000">
                <a:alpha val="0"/>
              </a:srgbClr>
            </a:solidFill>
          </p:spPr>
        </p:sp>
        <p:sp>
          <p:nvSpPr>
            <p:cNvPr name="TextBox 27" id="27"/>
            <p:cNvSpPr txBox="true"/>
            <p:nvPr/>
          </p:nvSpPr>
          <p:spPr>
            <a:xfrm>
              <a:off x="0" y="-47625"/>
              <a:ext cx="11518901" cy="1735878"/>
            </a:xfrm>
            <a:prstGeom prst="rect">
              <a:avLst/>
            </a:prstGeom>
          </p:spPr>
          <p:txBody>
            <a:bodyPr anchor="t" rtlCol="false" tIns="0" lIns="0" bIns="0" rIns="0"/>
            <a:lstStyle/>
            <a:p>
              <a:pPr algn="l">
                <a:lnSpc>
                  <a:spcPts val="2400"/>
                </a:lnSpc>
              </a:pPr>
              <a:r>
                <a:rPr lang="en-US" sz="2000" b="true">
                  <a:solidFill>
                    <a:srgbClr val="000000"/>
                  </a:solidFill>
                  <a:latin typeface="Arial Bold"/>
                  <a:ea typeface="Arial Bold"/>
                  <a:cs typeface="Arial Bold"/>
                  <a:sym typeface="Arial Bold"/>
                </a:rPr>
                <a:t>Cancelleria dello Stato</a:t>
              </a:r>
            </a:p>
            <a:p>
              <a:pPr algn="l">
                <a:lnSpc>
                  <a:spcPts val="2400"/>
                </a:lnSpc>
              </a:pPr>
              <a:r>
                <a:rPr lang="en-US" sz="2000" b="true">
                  <a:solidFill>
                    <a:srgbClr val="000000"/>
                  </a:solidFill>
                  <a:latin typeface="Arial Bold"/>
                  <a:ea typeface="Arial Bold"/>
                  <a:cs typeface="Arial Bold"/>
                  <a:sym typeface="Arial Bold"/>
                </a:rPr>
                <a:t>Servizi giuridici del Consiglio di Stato</a:t>
              </a:r>
            </a:p>
            <a:p>
              <a:pPr algn="l">
                <a:lnSpc>
                  <a:spcPts val="2400"/>
                </a:lnSpc>
              </a:pPr>
            </a:p>
            <a:p>
              <a:pPr algn="l">
                <a:lnSpc>
                  <a:spcPts val="2400"/>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sp>
        <p:nvSpPr>
          <p:cNvPr name="Freeform 6" id="6"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7" id="7"/>
          <p:cNvGrpSpPr/>
          <p:nvPr/>
        </p:nvGrpSpPr>
        <p:grpSpPr>
          <a:xfrm rot="0">
            <a:off x="576090" y="261965"/>
            <a:ext cx="7902705" cy="1105179"/>
            <a:chOff x="0" y="0"/>
            <a:chExt cx="10536940" cy="1473573"/>
          </a:xfrm>
        </p:grpSpPr>
        <p:sp>
          <p:nvSpPr>
            <p:cNvPr name="Freeform 8" id="8"/>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9" id="9"/>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T</a:t>
              </a:r>
              <a:r>
                <a:rPr lang="en-US" sz="5599">
                  <a:solidFill>
                    <a:srgbClr val="0070C0"/>
                  </a:solidFill>
                  <a:latin typeface="Noto Sans Osage"/>
                  <a:ea typeface="Noto Sans Osage"/>
                  <a:cs typeface="Noto Sans Osage"/>
                  <a:sym typeface="Noto Sans Osage"/>
                </a:rPr>
                <a:t>able des matières</a:t>
              </a:r>
            </a:p>
          </p:txBody>
        </p:sp>
      </p:grpSp>
      <p:grpSp>
        <p:nvGrpSpPr>
          <p:cNvPr name="Group 10" id="10"/>
          <p:cNvGrpSpPr/>
          <p:nvPr/>
        </p:nvGrpSpPr>
        <p:grpSpPr>
          <a:xfrm rot="0">
            <a:off x="9799279" y="233720"/>
            <a:ext cx="7902705" cy="1105179"/>
            <a:chOff x="0" y="0"/>
            <a:chExt cx="10536940" cy="1473573"/>
          </a:xfrm>
        </p:grpSpPr>
        <p:sp>
          <p:nvSpPr>
            <p:cNvPr name="Freeform 11" id="11"/>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2" id="12"/>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Inhaltsverzeichnis</a:t>
              </a:r>
            </a:p>
          </p:txBody>
        </p:sp>
      </p:grpSp>
      <p:grpSp>
        <p:nvGrpSpPr>
          <p:cNvPr name="Group 13" id="13"/>
          <p:cNvGrpSpPr/>
          <p:nvPr/>
        </p:nvGrpSpPr>
        <p:grpSpPr>
          <a:xfrm rot="0">
            <a:off x="9799279" y="1668300"/>
            <a:ext cx="7902705" cy="8025005"/>
            <a:chOff x="0" y="0"/>
            <a:chExt cx="2081371" cy="2113581"/>
          </a:xfrm>
        </p:grpSpPr>
        <p:sp>
          <p:nvSpPr>
            <p:cNvPr name="Freeform 14" id="14"/>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5" id="15"/>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6" id="16"/>
          <p:cNvGrpSpPr/>
          <p:nvPr/>
        </p:nvGrpSpPr>
        <p:grpSpPr>
          <a:xfrm rot="0">
            <a:off x="576090"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19" id="19"/>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1036502" y="2096615"/>
            <a:ext cx="669235" cy="669235"/>
          </a:xfrm>
          <a:custGeom>
            <a:avLst/>
            <a:gdLst/>
            <a:ahLst/>
            <a:cxnLst/>
            <a:rect r="r" b="b" t="t" l="l"/>
            <a:pathLst>
              <a:path h="669235" w="669235">
                <a:moveTo>
                  <a:pt x="0" y="0"/>
                </a:moveTo>
                <a:lnTo>
                  <a:pt x="669234" y="0"/>
                </a:lnTo>
                <a:lnTo>
                  <a:pt x="669234" y="669235"/>
                </a:lnTo>
                <a:lnTo>
                  <a:pt x="0" y="6692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028700" y="3350045"/>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034731" y="4600305"/>
            <a:ext cx="663203" cy="663203"/>
          </a:xfrm>
          <a:custGeom>
            <a:avLst/>
            <a:gdLst/>
            <a:ahLst/>
            <a:cxnLst/>
            <a:rect r="r" b="b" t="t" l="l"/>
            <a:pathLst>
              <a:path h="663203" w="663203">
                <a:moveTo>
                  <a:pt x="0" y="0"/>
                </a:moveTo>
                <a:lnTo>
                  <a:pt x="663204" y="0"/>
                </a:lnTo>
                <a:lnTo>
                  <a:pt x="663204" y="663203"/>
                </a:lnTo>
                <a:lnTo>
                  <a:pt x="0" y="66320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23" id="23"/>
          <p:cNvSpPr/>
          <p:nvPr/>
        </p:nvSpPr>
        <p:spPr>
          <a:xfrm flipH="false" flipV="false" rot="0">
            <a:off x="1028700" y="5846495"/>
            <a:ext cx="671005" cy="671005"/>
          </a:xfrm>
          <a:custGeom>
            <a:avLst/>
            <a:gdLst/>
            <a:ahLst/>
            <a:cxnLst/>
            <a:rect r="r" b="b" t="t" l="l"/>
            <a:pathLst>
              <a:path h="671005" w="671005">
                <a:moveTo>
                  <a:pt x="0" y="0"/>
                </a:moveTo>
                <a:lnTo>
                  <a:pt x="671005" y="0"/>
                </a:lnTo>
                <a:lnTo>
                  <a:pt x="671005" y="671005"/>
                </a:lnTo>
                <a:lnTo>
                  <a:pt x="0" y="67100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4" id="24"/>
          <p:cNvSpPr txBox="true"/>
          <p:nvPr/>
        </p:nvSpPr>
        <p:spPr>
          <a:xfrm rot="0">
            <a:off x="1842618" y="2089575"/>
            <a:ext cx="6158382"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Si</a:t>
            </a:r>
            <a:r>
              <a:rPr lang="en-US" sz="3999">
                <a:solidFill>
                  <a:srgbClr val="000000"/>
                </a:solidFill>
                <a:latin typeface="Arial"/>
                <a:ea typeface="Arial"/>
                <a:cs typeface="Arial"/>
                <a:sym typeface="Arial"/>
              </a:rPr>
              <a:t>tuation de départ</a:t>
            </a:r>
          </a:p>
        </p:txBody>
      </p:sp>
      <p:sp>
        <p:nvSpPr>
          <p:cNvPr name="TextBox 25" id="25"/>
          <p:cNvSpPr txBox="true"/>
          <p:nvPr/>
        </p:nvSpPr>
        <p:spPr>
          <a:xfrm rot="0">
            <a:off x="1842618" y="3343005"/>
            <a:ext cx="6158382"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Incl</a:t>
            </a:r>
            <a:r>
              <a:rPr lang="en-US" sz="3999">
                <a:solidFill>
                  <a:srgbClr val="000000"/>
                </a:solidFill>
                <a:latin typeface="Arial"/>
                <a:ea typeface="Arial"/>
                <a:cs typeface="Arial"/>
                <a:sym typeface="Arial"/>
              </a:rPr>
              <a:t>usion numérique</a:t>
            </a:r>
          </a:p>
        </p:txBody>
      </p:sp>
      <p:sp>
        <p:nvSpPr>
          <p:cNvPr name="TextBox 26" id="26"/>
          <p:cNvSpPr txBox="true"/>
          <p:nvPr/>
        </p:nvSpPr>
        <p:spPr>
          <a:xfrm rot="0">
            <a:off x="1842618" y="4589195"/>
            <a:ext cx="6158382"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Priorité au numérique</a:t>
            </a:r>
          </a:p>
        </p:txBody>
      </p:sp>
      <p:sp>
        <p:nvSpPr>
          <p:cNvPr name="TextBox 27" id="27"/>
          <p:cNvSpPr txBox="true"/>
          <p:nvPr/>
        </p:nvSpPr>
        <p:spPr>
          <a:xfrm rot="0">
            <a:off x="1836586" y="5841225"/>
            <a:ext cx="6164414"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Données (Once Only)</a:t>
            </a:r>
          </a:p>
        </p:txBody>
      </p:sp>
      <p:sp>
        <p:nvSpPr>
          <p:cNvPr name="Freeform 28" id="28"/>
          <p:cNvSpPr/>
          <p:nvPr/>
        </p:nvSpPr>
        <p:spPr>
          <a:xfrm flipH="false" flipV="false" rot="0">
            <a:off x="10214458" y="2096615"/>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9" id="29"/>
          <p:cNvSpPr/>
          <p:nvPr/>
        </p:nvSpPr>
        <p:spPr>
          <a:xfrm flipH="false" flipV="false" rot="0">
            <a:off x="10206657" y="3348460"/>
            <a:ext cx="669235" cy="669235"/>
          </a:xfrm>
          <a:custGeom>
            <a:avLst/>
            <a:gdLst/>
            <a:ahLst/>
            <a:cxnLst/>
            <a:rect r="r" b="b" t="t" l="l"/>
            <a:pathLst>
              <a:path h="669235" w="669235">
                <a:moveTo>
                  <a:pt x="0" y="0"/>
                </a:moveTo>
                <a:lnTo>
                  <a:pt x="669234" y="0"/>
                </a:lnTo>
                <a:lnTo>
                  <a:pt x="669234" y="669235"/>
                </a:lnTo>
                <a:lnTo>
                  <a:pt x="0" y="6692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0" id="30"/>
          <p:cNvSpPr/>
          <p:nvPr/>
        </p:nvSpPr>
        <p:spPr>
          <a:xfrm flipH="false" flipV="false" rot="0">
            <a:off x="10212688" y="4600305"/>
            <a:ext cx="663203" cy="663203"/>
          </a:xfrm>
          <a:custGeom>
            <a:avLst/>
            <a:gdLst/>
            <a:ahLst/>
            <a:cxnLst/>
            <a:rect r="r" b="b" t="t" l="l"/>
            <a:pathLst>
              <a:path h="663203" w="663203">
                <a:moveTo>
                  <a:pt x="0" y="0"/>
                </a:moveTo>
                <a:lnTo>
                  <a:pt x="663203" y="0"/>
                </a:lnTo>
                <a:lnTo>
                  <a:pt x="663203" y="663203"/>
                </a:lnTo>
                <a:lnTo>
                  <a:pt x="0" y="66320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31" id="31"/>
          <p:cNvSpPr/>
          <p:nvPr/>
        </p:nvSpPr>
        <p:spPr>
          <a:xfrm flipH="false" flipV="false" rot="0">
            <a:off x="10206657" y="5846495"/>
            <a:ext cx="671005" cy="671005"/>
          </a:xfrm>
          <a:custGeom>
            <a:avLst/>
            <a:gdLst/>
            <a:ahLst/>
            <a:cxnLst/>
            <a:rect r="r" b="b" t="t" l="l"/>
            <a:pathLst>
              <a:path h="671005" w="671005">
                <a:moveTo>
                  <a:pt x="0" y="0"/>
                </a:moveTo>
                <a:lnTo>
                  <a:pt x="671005" y="0"/>
                </a:lnTo>
                <a:lnTo>
                  <a:pt x="671005" y="671005"/>
                </a:lnTo>
                <a:lnTo>
                  <a:pt x="0" y="67100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32" id="32"/>
          <p:cNvSpPr txBox="true"/>
          <p:nvPr/>
        </p:nvSpPr>
        <p:spPr>
          <a:xfrm rot="0">
            <a:off x="11020574" y="2089575"/>
            <a:ext cx="6107861"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A</a:t>
            </a:r>
            <a:r>
              <a:rPr lang="en-US" sz="3999">
                <a:solidFill>
                  <a:srgbClr val="000000"/>
                </a:solidFill>
                <a:latin typeface="Arial"/>
                <a:ea typeface="Arial"/>
                <a:cs typeface="Arial"/>
                <a:sym typeface="Arial"/>
              </a:rPr>
              <a:t>usgangslage</a:t>
            </a:r>
          </a:p>
        </p:txBody>
      </p:sp>
      <p:sp>
        <p:nvSpPr>
          <p:cNvPr name="TextBox 33" id="33"/>
          <p:cNvSpPr txBox="true"/>
          <p:nvPr/>
        </p:nvSpPr>
        <p:spPr>
          <a:xfrm rot="0">
            <a:off x="11014543" y="3341420"/>
            <a:ext cx="6113892"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Digitale Inkl</a:t>
            </a:r>
            <a:r>
              <a:rPr lang="en-US" sz="3999">
                <a:solidFill>
                  <a:srgbClr val="000000"/>
                </a:solidFill>
                <a:latin typeface="Arial"/>
                <a:ea typeface="Arial"/>
                <a:cs typeface="Arial"/>
                <a:sym typeface="Arial"/>
              </a:rPr>
              <a:t>usion</a:t>
            </a:r>
          </a:p>
        </p:txBody>
      </p:sp>
      <p:sp>
        <p:nvSpPr>
          <p:cNvPr name="TextBox 34" id="34"/>
          <p:cNvSpPr txBox="true"/>
          <p:nvPr/>
        </p:nvSpPr>
        <p:spPr>
          <a:xfrm rot="0">
            <a:off x="11014543" y="4587233"/>
            <a:ext cx="6113892"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a:t>
            </a:r>
            <a:r>
              <a:rPr lang="en-US" sz="3999">
                <a:solidFill>
                  <a:srgbClr val="000000"/>
                </a:solidFill>
                <a:latin typeface="Arial"/>
                <a:ea typeface="Arial"/>
                <a:cs typeface="Arial"/>
                <a:sym typeface="Arial"/>
              </a:rPr>
              <a:t>igitales Primat</a:t>
            </a:r>
          </a:p>
        </p:txBody>
      </p:sp>
      <p:sp>
        <p:nvSpPr>
          <p:cNvPr name="TextBox 35" id="35"/>
          <p:cNvSpPr txBox="true"/>
          <p:nvPr/>
        </p:nvSpPr>
        <p:spPr>
          <a:xfrm rot="0">
            <a:off x="11020574" y="5805760"/>
            <a:ext cx="6107861"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Daten (Once Only)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021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1</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105239"/>
            <a:chOff x="0" y="0"/>
            <a:chExt cx="10536940" cy="1473652"/>
          </a:xfrm>
        </p:grpSpPr>
        <p:sp>
          <p:nvSpPr>
            <p:cNvPr name="Freeform 11" id="11"/>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2" id="12"/>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Situ</a:t>
              </a:r>
              <a:r>
                <a:rPr lang="en-US" sz="5599">
                  <a:solidFill>
                    <a:srgbClr val="0070C0"/>
                  </a:solidFill>
                  <a:latin typeface="Noto Sans Osage"/>
                  <a:ea typeface="Noto Sans Osage"/>
                  <a:cs typeface="Noto Sans Osage"/>
                  <a:sym typeface="Noto Sans Osage"/>
                </a:rPr>
                <a:t>ation de départ</a:t>
              </a:r>
            </a:p>
          </p:txBody>
        </p:sp>
      </p:grpSp>
      <p:grpSp>
        <p:nvGrpSpPr>
          <p:cNvPr name="Group 13" id="13"/>
          <p:cNvGrpSpPr/>
          <p:nvPr/>
        </p:nvGrpSpPr>
        <p:grpSpPr>
          <a:xfrm rot="0">
            <a:off x="9799279" y="233720"/>
            <a:ext cx="7902705" cy="1105239"/>
            <a:chOff x="0" y="0"/>
            <a:chExt cx="10536940" cy="1473652"/>
          </a:xfrm>
        </p:grpSpPr>
        <p:sp>
          <p:nvSpPr>
            <p:cNvPr name="Freeform 14" id="14"/>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5" id="15"/>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Ausgangslage</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111492" cy="1747647"/>
            <a:chOff x="0" y="0"/>
            <a:chExt cx="9481989" cy="2330196"/>
          </a:xfrm>
        </p:grpSpPr>
        <p:sp>
          <p:nvSpPr>
            <p:cNvPr name="Freeform 24" id="24"/>
            <p:cNvSpPr/>
            <p:nvPr/>
          </p:nvSpPr>
          <p:spPr>
            <a:xfrm flipH="false" flipV="false" rot="0">
              <a:off x="0" y="0"/>
              <a:ext cx="9481989" cy="2330196"/>
            </a:xfrm>
            <a:custGeom>
              <a:avLst/>
              <a:gdLst/>
              <a:ahLst/>
              <a:cxnLst/>
              <a:rect r="r" b="b" t="t" l="l"/>
              <a:pathLst>
                <a:path h="2330196" w="9481989">
                  <a:moveTo>
                    <a:pt x="0" y="0"/>
                  </a:moveTo>
                  <a:lnTo>
                    <a:pt x="9481989" y="0"/>
                  </a:lnTo>
                  <a:lnTo>
                    <a:pt x="9481989" y="2330196"/>
                  </a:lnTo>
                  <a:lnTo>
                    <a:pt x="0" y="2330196"/>
                  </a:lnTo>
                  <a:close/>
                </a:path>
              </a:pathLst>
            </a:custGeom>
            <a:solidFill>
              <a:srgbClr val="000000">
                <a:alpha val="0"/>
              </a:srgbClr>
            </a:solidFill>
          </p:spPr>
        </p:sp>
        <p:sp>
          <p:nvSpPr>
            <p:cNvPr name="TextBox 25" id="25"/>
            <p:cNvSpPr txBox="true"/>
            <p:nvPr/>
          </p:nvSpPr>
          <p:spPr>
            <a:xfrm>
              <a:off x="0" y="-76200"/>
              <a:ext cx="9481989" cy="2406396"/>
            </a:xfrm>
            <a:prstGeom prst="rect">
              <a:avLst/>
            </a:prstGeom>
          </p:spPr>
          <p:txBody>
            <a:bodyPr anchor="b" rtlCol="false" tIns="0" lIns="0" bIns="0" rIns="0"/>
            <a:lstStyle/>
            <a:p>
              <a:pPr algn="l">
                <a:lnSpc>
                  <a:spcPts val="4320"/>
                </a:lnSpc>
              </a:pPr>
              <a:r>
                <a:rPr lang="en-US" sz="3600" b="true">
                  <a:solidFill>
                    <a:srgbClr val="000000"/>
                  </a:solidFill>
                  <a:latin typeface="Arial Bold"/>
                  <a:ea typeface="Arial Bold"/>
                  <a:cs typeface="Arial Bold"/>
                  <a:sym typeface="Arial Bold"/>
                </a:rPr>
                <a:t>28 février 2024: </a:t>
              </a:r>
              <a:r>
                <a:rPr lang="en-US" sz="3600">
                  <a:solidFill>
                    <a:srgbClr val="000000"/>
                  </a:solidFill>
                  <a:latin typeface="Arial"/>
                  <a:ea typeface="Arial"/>
                  <a:cs typeface="Arial"/>
                  <a:sym typeface="Arial"/>
                </a:rPr>
                <a:t>st</a:t>
              </a:r>
              <a:r>
                <a:rPr lang="en-US" sz="3600">
                  <a:solidFill>
                    <a:srgbClr val="000000"/>
                  </a:solidFill>
                  <a:latin typeface="Arial"/>
                  <a:ea typeface="Arial"/>
                  <a:cs typeface="Arial"/>
                  <a:sym typeface="Arial"/>
                </a:rPr>
                <a:t>ratégie pour la transformation numérique du Canton du Tessin</a:t>
              </a:r>
            </a:p>
          </p:txBody>
        </p:sp>
      </p:grpSp>
      <p:grpSp>
        <p:nvGrpSpPr>
          <p:cNvPr name="Group 26" id="26"/>
          <p:cNvGrpSpPr/>
          <p:nvPr/>
        </p:nvGrpSpPr>
        <p:grpSpPr>
          <a:xfrm rot="0">
            <a:off x="10129806" y="1961806"/>
            <a:ext cx="7167594" cy="1747647"/>
            <a:chOff x="0" y="0"/>
            <a:chExt cx="9556793" cy="2330196"/>
          </a:xfrm>
        </p:grpSpPr>
        <p:sp>
          <p:nvSpPr>
            <p:cNvPr name="Freeform 27" id="27"/>
            <p:cNvSpPr/>
            <p:nvPr/>
          </p:nvSpPr>
          <p:spPr>
            <a:xfrm flipH="false" flipV="false" rot="0">
              <a:off x="0" y="0"/>
              <a:ext cx="9556793" cy="2330196"/>
            </a:xfrm>
            <a:custGeom>
              <a:avLst/>
              <a:gdLst/>
              <a:ahLst/>
              <a:cxnLst/>
              <a:rect r="r" b="b" t="t" l="l"/>
              <a:pathLst>
                <a:path h="2330196" w="9556793">
                  <a:moveTo>
                    <a:pt x="0" y="0"/>
                  </a:moveTo>
                  <a:lnTo>
                    <a:pt x="9556793" y="0"/>
                  </a:lnTo>
                  <a:lnTo>
                    <a:pt x="9556793" y="2330196"/>
                  </a:lnTo>
                  <a:lnTo>
                    <a:pt x="0" y="2330196"/>
                  </a:lnTo>
                  <a:close/>
                </a:path>
              </a:pathLst>
            </a:custGeom>
            <a:solidFill>
              <a:srgbClr val="000000">
                <a:alpha val="0"/>
              </a:srgbClr>
            </a:solidFill>
          </p:spPr>
        </p:sp>
        <p:sp>
          <p:nvSpPr>
            <p:cNvPr name="TextBox 28" id="28"/>
            <p:cNvSpPr txBox="true"/>
            <p:nvPr/>
          </p:nvSpPr>
          <p:spPr>
            <a:xfrm>
              <a:off x="0" y="-76200"/>
              <a:ext cx="9556793" cy="2406396"/>
            </a:xfrm>
            <a:prstGeom prst="rect">
              <a:avLst/>
            </a:prstGeom>
          </p:spPr>
          <p:txBody>
            <a:bodyPr anchor="b" rtlCol="false" tIns="0" lIns="0" bIns="0" rIns="0"/>
            <a:lstStyle/>
            <a:p>
              <a:pPr algn="l">
                <a:lnSpc>
                  <a:spcPts val="4320"/>
                </a:lnSpc>
              </a:pPr>
              <a:r>
                <a:rPr lang="en-US" sz="3600" b="true">
                  <a:solidFill>
                    <a:srgbClr val="000000"/>
                  </a:solidFill>
                  <a:latin typeface="Arial Bold"/>
                  <a:ea typeface="Arial Bold"/>
                  <a:cs typeface="Arial Bold"/>
                  <a:sym typeface="Arial Bold"/>
                </a:rPr>
                <a:t>28. Februar 2024: </a:t>
              </a:r>
              <a:r>
                <a:rPr lang="en-US" sz="3600">
                  <a:solidFill>
                    <a:srgbClr val="000000"/>
                  </a:solidFill>
                  <a:latin typeface="Arial"/>
                  <a:ea typeface="Arial"/>
                  <a:cs typeface="Arial"/>
                  <a:sym typeface="Arial"/>
                </a:rPr>
                <a:t>St</a:t>
              </a:r>
              <a:r>
                <a:rPr lang="en-US" sz="3600">
                  <a:solidFill>
                    <a:srgbClr val="000000"/>
                  </a:solidFill>
                  <a:latin typeface="Arial"/>
                  <a:ea typeface="Arial"/>
                  <a:cs typeface="Arial"/>
                  <a:sym typeface="Arial"/>
                </a:rPr>
                <a:t>rategie für die digitale Transformation des Kantons Tessin</a:t>
              </a:r>
            </a:p>
          </p:txBody>
        </p:sp>
      </p:grpSp>
      <p:grpSp>
        <p:nvGrpSpPr>
          <p:cNvPr name="Group 29" id="29"/>
          <p:cNvGrpSpPr/>
          <p:nvPr/>
        </p:nvGrpSpPr>
        <p:grpSpPr>
          <a:xfrm rot="0">
            <a:off x="962025" y="3870490"/>
            <a:ext cx="7111492" cy="2833497"/>
            <a:chOff x="0" y="0"/>
            <a:chExt cx="9481989" cy="3777996"/>
          </a:xfrm>
        </p:grpSpPr>
        <p:sp>
          <p:nvSpPr>
            <p:cNvPr name="Freeform 30" id="30"/>
            <p:cNvSpPr/>
            <p:nvPr/>
          </p:nvSpPr>
          <p:spPr>
            <a:xfrm flipH="false" flipV="false" rot="0">
              <a:off x="0" y="0"/>
              <a:ext cx="9481989" cy="3777995"/>
            </a:xfrm>
            <a:custGeom>
              <a:avLst/>
              <a:gdLst/>
              <a:ahLst/>
              <a:cxnLst/>
              <a:rect r="r" b="b" t="t" l="l"/>
              <a:pathLst>
                <a:path h="3777995" w="9481989">
                  <a:moveTo>
                    <a:pt x="0" y="0"/>
                  </a:moveTo>
                  <a:lnTo>
                    <a:pt x="9481989" y="0"/>
                  </a:lnTo>
                  <a:lnTo>
                    <a:pt x="9481989" y="3777995"/>
                  </a:lnTo>
                  <a:lnTo>
                    <a:pt x="0" y="3777995"/>
                  </a:lnTo>
                  <a:close/>
                </a:path>
              </a:pathLst>
            </a:custGeom>
            <a:solidFill>
              <a:srgbClr val="000000">
                <a:alpha val="0"/>
              </a:srgbClr>
            </a:solidFill>
          </p:spPr>
        </p:sp>
        <p:sp>
          <p:nvSpPr>
            <p:cNvPr name="TextBox 31" id="31"/>
            <p:cNvSpPr txBox="true"/>
            <p:nvPr/>
          </p:nvSpPr>
          <p:spPr>
            <a:xfrm>
              <a:off x="0" y="-76200"/>
              <a:ext cx="9481989" cy="3854196"/>
            </a:xfrm>
            <a:prstGeom prst="rect">
              <a:avLst/>
            </a:prstGeom>
          </p:spPr>
          <p:txBody>
            <a:bodyPr anchor="b" rtlCol="false" tIns="0" lIns="0" bIns="0" rIns="0"/>
            <a:lstStyle/>
            <a:p>
              <a:pPr algn="l">
                <a:lnSpc>
                  <a:spcPts val="4320"/>
                </a:lnSpc>
              </a:pPr>
              <a:r>
                <a:rPr lang="en-US" sz="3600" b="true">
                  <a:solidFill>
                    <a:srgbClr val="000000"/>
                  </a:solidFill>
                  <a:latin typeface="Arial Bold"/>
                  <a:ea typeface="Arial Bold"/>
                  <a:cs typeface="Arial Bold"/>
                  <a:sym typeface="Arial Bold"/>
                </a:rPr>
                <a:t>26 mars 2025: </a:t>
              </a:r>
              <a:r>
                <a:rPr lang="en-US" sz="3600">
                  <a:solidFill>
                    <a:srgbClr val="000000"/>
                  </a:solidFill>
                  <a:latin typeface="Arial"/>
                  <a:ea typeface="Arial"/>
                  <a:cs typeface="Arial"/>
                  <a:sym typeface="Arial"/>
                </a:rPr>
                <a:t>Message n° 8555 relatif à la mise en œuvre de la première phase de la St</a:t>
              </a:r>
              <a:r>
                <a:rPr lang="en-US" sz="3600">
                  <a:solidFill>
                    <a:srgbClr val="000000"/>
                  </a:solidFill>
                  <a:latin typeface="Arial"/>
                  <a:ea typeface="Arial"/>
                  <a:cs typeface="Arial"/>
                  <a:sym typeface="Arial"/>
                </a:rPr>
                <a:t>ratégie pour la transformation numérique du Canton du Tessin</a:t>
              </a:r>
            </a:p>
          </p:txBody>
        </p:sp>
      </p:grpSp>
      <p:sp>
        <p:nvSpPr>
          <p:cNvPr name="Freeform 32" id="32"/>
          <p:cNvSpPr/>
          <p:nvPr/>
        </p:nvSpPr>
        <p:spPr>
          <a:xfrm flipH="false" flipV="false" rot="0">
            <a:off x="962025" y="7246911"/>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3" id="33"/>
          <p:cNvGrpSpPr/>
          <p:nvPr/>
        </p:nvGrpSpPr>
        <p:grpSpPr>
          <a:xfrm rot="0">
            <a:off x="10129806" y="3870490"/>
            <a:ext cx="7052643" cy="2833497"/>
            <a:chOff x="0" y="0"/>
            <a:chExt cx="9403524" cy="3777996"/>
          </a:xfrm>
        </p:grpSpPr>
        <p:sp>
          <p:nvSpPr>
            <p:cNvPr name="Freeform 34" id="34"/>
            <p:cNvSpPr/>
            <p:nvPr/>
          </p:nvSpPr>
          <p:spPr>
            <a:xfrm flipH="false" flipV="false" rot="0">
              <a:off x="0" y="0"/>
              <a:ext cx="9403524" cy="3777995"/>
            </a:xfrm>
            <a:custGeom>
              <a:avLst/>
              <a:gdLst/>
              <a:ahLst/>
              <a:cxnLst/>
              <a:rect r="r" b="b" t="t" l="l"/>
              <a:pathLst>
                <a:path h="3777995" w="9403524">
                  <a:moveTo>
                    <a:pt x="0" y="0"/>
                  </a:moveTo>
                  <a:lnTo>
                    <a:pt x="9403524" y="0"/>
                  </a:lnTo>
                  <a:lnTo>
                    <a:pt x="9403524" y="3777995"/>
                  </a:lnTo>
                  <a:lnTo>
                    <a:pt x="0" y="3777995"/>
                  </a:lnTo>
                  <a:close/>
                </a:path>
              </a:pathLst>
            </a:custGeom>
            <a:solidFill>
              <a:srgbClr val="000000">
                <a:alpha val="0"/>
              </a:srgbClr>
            </a:solidFill>
          </p:spPr>
        </p:sp>
        <p:sp>
          <p:nvSpPr>
            <p:cNvPr name="TextBox 35" id="35"/>
            <p:cNvSpPr txBox="true"/>
            <p:nvPr/>
          </p:nvSpPr>
          <p:spPr>
            <a:xfrm>
              <a:off x="0" y="-76200"/>
              <a:ext cx="9403524" cy="3854196"/>
            </a:xfrm>
            <a:prstGeom prst="rect">
              <a:avLst/>
            </a:prstGeom>
          </p:spPr>
          <p:txBody>
            <a:bodyPr anchor="b" rtlCol="false" tIns="0" lIns="0" bIns="0" rIns="0"/>
            <a:lstStyle/>
            <a:p>
              <a:pPr algn="l">
                <a:lnSpc>
                  <a:spcPts val="4320"/>
                </a:lnSpc>
              </a:pPr>
              <a:r>
                <a:rPr lang="en-US" sz="3600" b="true">
                  <a:solidFill>
                    <a:srgbClr val="000000"/>
                  </a:solidFill>
                  <a:latin typeface="Arial Bold"/>
                  <a:ea typeface="Arial Bold"/>
                  <a:cs typeface="Arial Bold"/>
                  <a:sym typeface="Arial Bold"/>
                </a:rPr>
                <a:t>26. März 2025: </a:t>
              </a:r>
              <a:r>
                <a:rPr lang="en-US" sz="3600">
                  <a:solidFill>
                    <a:srgbClr val="000000"/>
                  </a:solidFill>
                  <a:latin typeface="Arial"/>
                  <a:ea typeface="Arial"/>
                  <a:cs typeface="Arial"/>
                  <a:sym typeface="Arial"/>
                </a:rPr>
                <a:t>Botschaft Nr. 8555 betreffend die Umsetzung der ersten Phase der St</a:t>
              </a:r>
              <a:r>
                <a:rPr lang="en-US" sz="3600">
                  <a:solidFill>
                    <a:srgbClr val="000000"/>
                  </a:solidFill>
                  <a:latin typeface="Arial"/>
                  <a:ea typeface="Arial"/>
                  <a:cs typeface="Arial"/>
                  <a:sym typeface="Arial"/>
                </a:rPr>
                <a:t>rategie für die digitale Transformation des Kantons Tessin</a:t>
              </a:r>
            </a:p>
          </p:txBody>
        </p:sp>
      </p:grpSp>
      <p:sp>
        <p:nvSpPr>
          <p:cNvPr name="Freeform 36" id="36"/>
          <p:cNvSpPr/>
          <p:nvPr/>
        </p:nvSpPr>
        <p:spPr>
          <a:xfrm flipH="false" flipV="false" rot="0">
            <a:off x="10129806" y="7246911"/>
            <a:ext cx="669235" cy="669235"/>
          </a:xfrm>
          <a:custGeom>
            <a:avLst/>
            <a:gdLst/>
            <a:ahLst/>
            <a:cxnLst/>
            <a:rect r="r" b="b" t="t" l="l"/>
            <a:pathLst>
              <a:path h="669235" w="669235">
                <a:moveTo>
                  <a:pt x="0" y="0"/>
                </a:moveTo>
                <a:lnTo>
                  <a:pt x="669234" y="0"/>
                </a:lnTo>
                <a:lnTo>
                  <a:pt x="669234" y="669235"/>
                </a:lnTo>
                <a:lnTo>
                  <a:pt x="0" y="6692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7" id="37"/>
          <p:cNvSpPr txBox="true"/>
          <p:nvPr/>
        </p:nvSpPr>
        <p:spPr>
          <a:xfrm rot="0">
            <a:off x="1889360" y="7170711"/>
            <a:ext cx="6184157" cy="1847850"/>
          </a:xfrm>
          <a:prstGeom prst="rect">
            <a:avLst/>
          </a:prstGeom>
        </p:spPr>
        <p:txBody>
          <a:bodyPr anchor="t" rtlCol="false" tIns="0" lIns="0" bIns="0" rIns="0">
            <a:spAutoFit/>
          </a:bodyPr>
          <a:lstStyle/>
          <a:p>
            <a:pPr algn="l">
              <a:lnSpc>
                <a:spcPts val="4680"/>
              </a:lnSpc>
              <a:spcBef>
                <a:spcPct val="0"/>
              </a:spcBef>
            </a:pPr>
            <a:r>
              <a:rPr lang="en-US" sz="3900">
                <a:solidFill>
                  <a:srgbClr val="404040"/>
                </a:solidFill>
                <a:latin typeface="Arial"/>
                <a:ea typeface="Arial"/>
                <a:cs typeface="Arial"/>
                <a:sym typeface="Arial"/>
              </a:rPr>
              <a:t>Ax</a:t>
            </a:r>
            <a:r>
              <a:rPr lang="en-US" sz="3900">
                <a:solidFill>
                  <a:srgbClr val="404040"/>
                </a:solidFill>
                <a:latin typeface="Arial"/>
                <a:ea typeface="Arial"/>
                <a:cs typeface="Arial"/>
                <a:sym typeface="Arial"/>
              </a:rPr>
              <a:t>es d’action pour transformer numériquement l’administration cantonale</a:t>
            </a:r>
          </a:p>
        </p:txBody>
      </p:sp>
      <p:sp>
        <p:nvSpPr>
          <p:cNvPr name="TextBox 38" id="38"/>
          <p:cNvSpPr txBox="true"/>
          <p:nvPr/>
        </p:nvSpPr>
        <p:spPr>
          <a:xfrm rot="0">
            <a:off x="11072877" y="7170711"/>
            <a:ext cx="6109572" cy="187642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Han</a:t>
            </a:r>
            <a:r>
              <a:rPr lang="en-US" sz="3999">
                <a:solidFill>
                  <a:srgbClr val="404040"/>
                </a:solidFill>
                <a:latin typeface="Arial"/>
                <a:ea typeface="Arial"/>
                <a:cs typeface="Arial"/>
                <a:sym typeface="Arial"/>
              </a:rPr>
              <a:t>dlungsachsen zur digitalen Transformation der kantonalen Verwaltung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2</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105239"/>
            <a:chOff x="0" y="0"/>
            <a:chExt cx="10536940" cy="1473652"/>
          </a:xfrm>
        </p:grpSpPr>
        <p:sp>
          <p:nvSpPr>
            <p:cNvPr name="Freeform 11" id="11"/>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2" id="12"/>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Situ</a:t>
              </a:r>
              <a:r>
                <a:rPr lang="en-US" sz="5599">
                  <a:solidFill>
                    <a:srgbClr val="0070C0"/>
                  </a:solidFill>
                  <a:latin typeface="Noto Sans Osage"/>
                  <a:ea typeface="Noto Sans Osage"/>
                  <a:cs typeface="Noto Sans Osage"/>
                  <a:sym typeface="Noto Sans Osage"/>
                </a:rPr>
                <a:t>ation de départ</a:t>
              </a:r>
            </a:p>
          </p:txBody>
        </p:sp>
      </p:grpSp>
      <p:grpSp>
        <p:nvGrpSpPr>
          <p:cNvPr name="Group 13" id="13"/>
          <p:cNvGrpSpPr/>
          <p:nvPr/>
        </p:nvGrpSpPr>
        <p:grpSpPr>
          <a:xfrm rot="0">
            <a:off x="9799279" y="233720"/>
            <a:ext cx="7902705" cy="1105239"/>
            <a:chOff x="0" y="0"/>
            <a:chExt cx="10536940" cy="1473652"/>
          </a:xfrm>
        </p:grpSpPr>
        <p:sp>
          <p:nvSpPr>
            <p:cNvPr name="Freeform 14" id="14"/>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5" id="15"/>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Ausgangslage</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1028700" y="1883848"/>
            <a:ext cx="669235" cy="669235"/>
          </a:xfrm>
          <a:custGeom>
            <a:avLst/>
            <a:gdLst/>
            <a:ahLst/>
            <a:cxnLst/>
            <a:rect r="r" b="b" t="t" l="l"/>
            <a:pathLst>
              <a:path h="669235" w="669235">
                <a:moveTo>
                  <a:pt x="0" y="0"/>
                </a:moveTo>
                <a:lnTo>
                  <a:pt x="669235" y="0"/>
                </a:lnTo>
                <a:lnTo>
                  <a:pt x="669235" y="669234"/>
                </a:lnTo>
                <a:lnTo>
                  <a:pt x="0" y="6692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0">
            <a:off x="1028700" y="3905250"/>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5" id="25"/>
          <p:cNvSpPr txBox="true"/>
          <p:nvPr/>
        </p:nvSpPr>
        <p:spPr>
          <a:xfrm rot="0">
            <a:off x="1861866" y="1842228"/>
            <a:ext cx="6139134"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Nouv</a:t>
            </a:r>
            <a:r>
              <a:rPr lang="en-US" sz="3999">
                <a:solidFill>
                  <a:srgbClr val="000000"/>
                </a:solidFill>
                <a:latin typeface="Arial"/>
                <a:ea typeface="Arial"/>
                <a:cs typeface="Arial"/>
                <a:sym typeface="Arial"/>
              </a:rPr>
              <a:t>elle gouvernance de la transformation numérique</a:t>
            </a:r>
          </a:p>
        </p:txBody>
      </p:sp>
      <p:sp>
        <p:nvSpPr>
          <p:cNvPr name="TextBox 26" id="26"/>
          <p:cNvSpPr txBox="true"/>
          <p:nvPr/>
        </p:nvSpPr>
        <p:spPr>
          <a:xfrm rot="0">
            <a:off x="1861866" y="3829050"/>
            <a:ext cx="6139134" cy="247650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Infra</a:t>
            </a:r>
            <a:r>
              <a:rPr lang="en-US" sz="3999">
                <a:solidFill>
                  <a:srgbClr val="000000"/>
                </a:solidFill>
                <a:latin typeface="Arial"/>
                <a:ea typeface="Arial"/>
                <a:cs typeface="Arial"/>
                <a:sym typeface="Arial"/>
              </a:rPr>
              <a:t>structure commune pour la prestation de services numériques (services de base)</a:t>
            </a:r>
          </a:p>
        </p:txBody>
      </p:sp>
      <p:sp>
        <p:nvSpPr>
          <p:cNvPr name="Freeform 27" id="27"/>
          <p:cNvSpPr/>
          <p:nvPr/>
        </p:nvSpPr>
        <p:spPr>
          <a:xfrm flipH="false" flipV="false" rot="0">
            <a:off x="1036737" y="6448807"/>
            <a:ext cx="663203" cy="663203"/>
          </a:xfrm>
          <a:custGeom>
            <a:avLst/>
            <a:gdLst/>
            <a:ahLst/>
            <a:cxnLst/>
            <a:rect r="r" b="b" t="t" l="l"/>
            <a:pathLst>
              <a:path h="663203" w="663203">
                <a:moveTo>
                  <a:pt x="0" y="0"/>
                </a:moveTo>
                <a:lnTo>
                  <a:pt x="663204" y="0"/>
                </a:lnTo>
                <a:lnTo>
                  <a:pt x="663204" y="663204"/>
                </a:lnTo>
                <a:lnTo>
                  <a:pt x="0" y="6632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TextBox 28" id="28"/>
          <p:cNvSpPr txBox="true"/>
          <p:nvPr/>
        </p:nvSpPr>
        <p:spPr>
          <a:xfrm rot="0">
            <a:off x="1861866" y="6401182"/>
            <a:ext cx="6139134" cy="247650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Programm</a:t>
            </a:r>
            <a:r>
              <a:rPr lang="en-US" sz="3999">
                <a:solidFill>
                  <a:srgbClr val="000000"/>
                </a:solidFill>
                <a:latin typeface="Arial"/>
                <a:ea typeface="Arial"/>
                <a:cs typeface="Arial"/>
                <a:sym typeface="Arial"/>
              </a:rPr>
              <a:t>e de gouvernance des données et de données publiques ouvertes (OGD)</a:t>
            </a:r>
          </a:p>
        </p:txBody>
      </p:sp>
      <p:sp>
        <p:nvSpPr>
          <p:cNvPr name="Freeform 29" id="29"/>
          <p:cNvSpPr/>
          <p:nvPr/>
        </p:nvSpPr>
        <p:spPr>
          <a:xfrm flipH="false" flipV="false" rot="0">
            <a:off x="10206657" y="1918428"/>
            <a:ext cx="669235" cy="669235"/>
          </a:xfrm>
          <a:custGeom>
            <a:avLst/>
            <a:gdLst/>
            <a:ahLst/>
            <a:cxnLst/>
            <a:rect r="r" b="b" t="t" l="l"/>
            <a:pathLst>
              <a:path h="669235" w="669235">
                <a:moveTo>
                  <a:pt x="0" y="0"/>
                </a:moveTo>
                <a:lnTo>
                  <a:pt x="669234" y="0"/>
                </a:lnTo>
                <a:lnTo>
                  <a:pt x="669234" y="669234"/>
                </a:lnTo>
                <a:lnTo>
                  <a:pt x="0" y="6692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0206657" y="3429382"/>
            <a:ext cx="669235" cy="669235"/>
          </a:xfrm>
          <a:custGeom>
            <a:avLst/>
            <a:gdLst/>
            <a:ahLst/>
            <a:cxnLst/>
            <a:rect r="r" b="b" t="t" l="l"/>
            <a:pathLst>
              <a:path h="669235" w="669235">
                <a:moveTo>
                  <a:pt x="0" y="0"/>
                </a:moveTo>
                <a:lnTo>
                  <a:pt x="669234" y="0"/>
                </a:lnTo>
                <a:lnTo>
                  <a:pt x="669234" y="669235"/>
                </a:lnTo>
                <a:lnTo>
                  <a:pt x="0" y="6692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1" id="31"/>
          <p:cNvSpPr txBox="true"/>
          <p:nvPr/>
        </p:nvSpPr>
        <p:spPr>
          <a:xfrm rot="0">
            <a:off x="11039822" y="1876807"/>
            <a:ext cx="6088612" cy="127635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N</a:t>
            </a:r>
            <a:r>
              <a:rPr lang="en-US" sz="3999">
                <a:solidFill>
                  <a:srgbClr val="000000"/>
                </a:solidFill>
                <a:latin typeface="Arial"/>
                <a:ea typeface="Arial"/>
                <a:cs typeface="Arial"/>
                <a:sym typeface="Arial"/>
              </a:rPr>
              <a:t>eue Governance der digitalen Transformation</a:t>
            </a:r>
          </a:p>
        </p:txBody>
      </p:sp>
      <p:sp>
        <p:nvSpPr>
          <p:cNvPr name="TextBox 32" id="32"/>
          <p:cNvSpPr txBox="true"/>
          <p:nvPr/>
        </p:nvSpPr>
        <p:spPr>
          <a:xfrm rot="0">
            <a:off x="11039822" y="3353182"/>
            <a:ext cx="6088612" cy="30765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Gemeinsame Infra</a:t>
            </a:r>
            <a:r>
              <a:rPr lang="en-US" sz="3999">
                <a:solidFill>
                  <a:srgbClr val="000000"/>
                </a:solidFill>
                <a:latin typeface="Arial"/>
                <a:ea typeface="Arial"/>
                <a:cs typeface="Arial"/>
                <a:sym typeface="Arial"/>
              </a:rPr>
              <a:t>struktur für die Erbringung digitaler Dienstleistungen (Basisdienste)</a:t>
            </a:r>
          </a:p>
          <a:p>
            <a:pPr algn="l">
              <a:lnSpc>
                <a:spcPts val="4799"/>
              </a:lnSpc>
              <a:spcBef>
                <a:spcPct val="0"/>
              </a:spcBef>
            </a:pPr>
          </a:p>
        </p:txBody>
      </p:sp>
      <p:sp>
        <p:nvSpPr>
          <p:cNvPr name="TextBox 33" id="33"/>
          <p:cNvSpPr txBox="true"/>
          <p:nvPr/>
        </p:nvSpPr>
        <p:spPr>
          <a:xfrm rot="0">
            <a:off x="11031785" y="6003617"/>
            <a:ext cx="6096650"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Programm für Da</a:t>
            </a:r>
            <a:r>
              <a:rPr lang="en-US" sz="3999">
                <a:solidFill>
                  <a:srgbClr val="000000"/>
                </a:solidFill>
                <a:latin typeface="Arial"/>
                <a:ea typeface="Arial"/>
                <a:cs typeface="Arial"/>
                <a:sym typeface="Arial"/>
              </a:rPr>
              <a:t>ten-Governance und offene Verwaltungsdaten (OGD)</a:t>
            </a:r>
          </a:p>
        </p:txBody>
      </p:sp>
      <p:sp>
        <p:nvSpPr>
          <p:cNvPr name="Freeform 34" id="34"/>
          <p:cNvSpPr/>
          <p:nvPr/>
        </p:nvSpPr>
        <p:spPr>
          <a:xfrm flipH="false" flipV="false" rot="0">
            <a:off x="10206657" y="6079817"/>
            <a:ext cx="663203" cy="663203"/>
          </a:xfrm>
          <a:custGeom>
            <a:avLst/>
            <a:gdLst/>
            <a:ahLst/>
            <a:cxnLst/>
            <a:rect r="r" b="b" t="t" l="l"/>
            <a:pathLst>
              <a:path h="663203" w="663203">
                <a:moveTo>
                  <a:pt x="0" y="0"/>
                </a:moveTo>
                <a:lnTo>
                  <a:pt x="663203" y="0"/>
                </a:lnTo>
                <a:lnTo>
                  <a:pt x="663203" y="663204"/>
                </a:lnTo>
                <a:lnTo>
                  <a:pt x="0" y="6632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3</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105239"/>
            <a:chOff x="0" y="0"/>
            <a:chExt cx="10536940" cy="1473652"/>
          </a:xfrm>
        </p:grpSpPr>
        <p:sp>
          <p:nvSpPr>
            <p:cNvPr name="Freeform 11" id="11"/>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2" id="12"/>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Situ</a:t>
              </a:r>
              <a:r>
                <a:rPr lang="en-US" sz="5599">
                  <a:solidFill>
                    <a:srgbClr val="0070C0"/>
                  </a:solidFill>
                  <a:latin typeface="Noto Sans Osage"/>
                  <a:ea typeface="Noto Sans Osage"/>
                  <a:cs typeface="Noto Sans Osage"/>
                  <a:sym typeface="Noto Sans Osage"/>
                </a:rPr>
                <a:t>ation de départ</a:t>
              </a:r>
            </a:p>
          </p:txBody>
        </p:sp>
      </p:grpSp>
      <p:grpSp>
        <p:nvGrpSpPr>
          <p:cNvPr name="Group 13" id="13"/>
          <p:cNvGrpSpPr/>
          <p:nvPr/>
        </p:nvGrpSpPr>
        <p:grpSpPr>
          <a:xfrm rot="0">
            <a:off x="9799279" y="233720"/>
            <a:ext cx="7902705" cy="1105239"/>
            <a:chOff x="0" y="0"/>
            <a:chExt cx="10536940" cy="1473652"/>
          </a:xfrm>
        </p:grpSpPr>
        <p:sp>
          <p:nvSpPr>
            <p:cNvPr name="Freeform 14" id="14"/>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5" id="15"/>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Ausgangslage</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3" id="23"/>
          <p:cNvSpPr txBox="true"/>
          <p:nvPr/>
        </p:nvSpPr>
        <p:spPr>
          <a:xfrm rot="0">
            <a:off x="1861866" y="1842228"/>
            <a:ext cx="6139134"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Systèm</a:t>
            </a:r>
            <a:r>
              <a:rPr lang="en-US" sz="3999">
                <a:solidFill>
                  <a:srgbClr val="000000"/>
                </a:solidFill>
                <a:latin typeface="Arial"/>
                <a:ea typeface="Arial"/>
                <a:cs typeface="Arial"/>
                <a:sym typeface="Arial"/>
              </a:rPr>
              <a:t>e de gestion électronique des dossiers (GEVER) </a:t>
            </a:r>
          </a:p>
        </p:txBody>
      </p:sp>
      <p:sp>
        <p:nvSpPr>
          <p:cNvPr name="TextBox 24" id="24"/>
          <p:cNvSpPr txBox="true"/>
          <p:nvPr/>
        </p:nvSpPr>
        <p:spPr>
          <a:xfrm rot="0">
            <a:off x="1861866" y="3896107"/>
            <a:ext cx="6139134"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a:t>
            </a:r>
            <a:r>
              <a:rPr lang="en-US" sz="3999">
                <a:solidFill>
                  <a:srgbClr val="000000"/>
                </a:solidFill>
                <a:latin typeface="Arial"/>
                <a:ea typeface="Arial"/>
                <a:cs typeface="Arial"/>
                <a:sym typeface="Arial"/>
              </a:rPr>
              <a:t>rogramme de formation aux compétences numériques</a:t>
            </a:r>
          </a:p>
        </p:txBody>
      </p:sp>
      <p:sp>
        <p:nvSpPr>
          <p:cNvPr name="TextBox 25" id="25"/>
          <p:cNvSpPr txBox="true"/>
          <p:nvPr/>
        </p:nvSpPr>
        <p:spPr>
          <a:xfrm rot="0">
            <a:off x="1861866" y="5896357"/>
            <a:ext cx="6139134"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Bas</a:t>
            </a:r>
            <a:r>
              <a:rPr lang="en-US" sz="3999">
                <a:solidFill>
                  <a:srgbClr val="000000"/>
                </a:solidFill>
                <a:latin typeface="Arial"/>
                <a:ea typeface="Arial"/>
                <a:cs typeface="Arial"/>
                <a:sym typeface="Arial"/>
              </a:rPr>
              <a:t>e légale pour la mise en œuvre des piliers précédents</a:t>
            </a:r>
          </a:p>
        </p:txBody>
      </p:sp>
      <p:sp>
        <p:nvSpPr>
          <p:cNvPr name="Freeform 26" id="26"/>
          <p:cNvSpPr/>
          <p:nvPr/>
        </p:nvSpPr>
        <p:spPr>
          <a:xfrm flipH="false" flipV="false" rot="0">
            <a:off x="1026930" y="1882077"/>
            <a:ext cx="671005" cy="671005"/>
          </a:xfrm>
          <a:custGeom>
            <a:avLst/>
            <a:gdLst/>
            <a:ahLst/>
            <a:cxnLst/>
            <a:rect r="r" b="b" t="t" l="l"/>
            <a:pathLst>
              <a:path h="671005" w="671005">
                <a:moveTo>
                  <a:pt x="0" y="0"/>
                </a:moveTo>
                <a:lnTo>
                  <a:pt x="671005" y="0"/>
                </a:lnTo>
                <a:lnTo>
                  <a:pt x="671005" y="671005"/>
                </a:lnTo>
                <a:lnTo>
                  <a:pt x="0" y="6710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7" id="27"/>
          <p:cNvSpPr/>
          <p:nvPr/>
        </p:nvSpPr>
        <p:spPr>
          <a:xfrm flipH="false" flipV="false" rot="0">
            <a:off x="1036737" y="3870490"/>
            <a:ext cx="669235" cy="669235"/>
          </a:xfrm>
          <a:custGeom>
            <a:avLst/>
            <a:gdLst/>
            <a:ahLst/>
            <a:cxnLst/>
            <a:rect r="r" b="b" t="t" l="l"/>
            <a:pathLst>
              <a:path h="669235" w="669235">
                <a:moveTo>
                  <a:pt x="0" y="0"/>
                </a:moveTo>
                <a:lnTo>
                  <a:pt x="669235" y="0"/>
                </a:lnTo>
                <a:lnTo>
                  <a:pt x="669235" y="669234"/>
                </a:lnTo>
                <a:lnTo>
                  <a:pt x="0" y="6692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0">
            <a:off x="1038743" y="5936172"/>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9" id="29"/>
          <p:cNvGrpSpPr/>
          <p:nvPr/>
        </p:nvGrpSpPr>
        <p:grpSpPr>
          <a:xfrm rot="0">
            <a:off x="1308782" y="7796903"/>
            <a:ext cx="892810" cy="892810"/>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1" id="31"/>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2" id="32"/>
          <p:cNvSpPr txBox="true"/>
          <p:nvPr/>
        </p:nvSpPr>
        <p:spPr>
          <a:xfrm rot="0">
            <a:off x="2201592" y="7968353"/>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Le proj</a:t>
            </a:r>
            <a:r>
              <a:rPr lang="en-US" sz="3999">
                <a:solidFill>
                  <a:srgbClr val="404040"/>
                </a:solidFill>
                <a:latin typeface="Arial"/>
                <a:ea typeface="Arial"/>
                <a:cs typeface="Arial"/>
                <a:sym typeface="Arial"/>
              </a:rPr>
              <a:t>et de loi comprend 7 chapitres</a:t>
            </a:r>
          </a:p>
        </p:txBody>
      </p:sp>
      <p:sp>
        <p:nvSpPr>
          <p:cNvPr name="TextBox 33" id="33"/>
          <p:cNvSpPr txBox="true"/>
          <p:nvPr/>
        </p:nvSpPr>
        <p:spPr>
          <a:xfrm rot="0">
            <a:off x="10989301" y="1842228"/>
            <a:ext cx="6972775"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E</a:t>
            </a:r>
            <a:r>
              <a:rPr lang="en-US" sz="3999">
                <a:solidFill>
                  <a:srgbClr val="000000"/>
                </a:solidFill>
                <a:latin typeface="Arial"/>
                <a:ea typeface="Arial"/>
                <a:cs typeface="Arial"/>
                <a:sym typeface="Arial"/>
              </a:rPr>
              <a:t>lektronisches Geschäftsverwaltungssystem (GEVER)</a:t>
            </a:r>
          </a:p>
        </p:txBody>
      </p:sp>
      <p:sp>
        <p:nvSpPr>
          <p:cNvPr name="TextBox 34" id="34"/>
          <p:cNvSpPr txBox="true"/>
          <p:nvPr/>
        </p:nvSpPr>
        <p:spPr>
          <a:xfrm rot="0">
            <a:off x="10989301" y="3896107"/>
            <a:ext cx="6139134" cy="127635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a:t>
            </a:r>
            <a:r>
              <a:rPr lang="en-US" sz="3999">
                <a:solidFill>
                  <a:srgbClr val="000000"/>
                </a:solidFill>
                <a:latin typeface="Arial"/>
                <a:ea typeface="Arial"/>
                <a:cs typeface="Arial"/>
                <a:sym typeface="Arial"/>
              </a:rPr>
              <a:t>rogramm zur Förderung digitaler Kompetenzen</a:t>
            </a:r>
          </a:p>
        </p:txBody>
      </p:sp>
      <p:sp>
        <p:nvSpPr>
          <p:cNvPr name="TextBox 35" id="35"/>
          <p:cNvSpPr txBox="true"/>
          <p:nvPr/>
        </p:nvSpPr>
        <p:spPr>
          <a:xfrm rot="0">
            <a:off x="10989301" y="5342193"/>
            <a:ext cx="6139134"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Rechtsgrund</a:t>
            </a:r>
            <a:r>
              <a:rPr lang="en-US" sz="3999">
                <a:solidFill>
                  <a:srgbClr val="000000"/>
                </a:solidFill>
                <a:latin typeface="Arial"/>
                <a:ea typeface="Arial"/>
                <a:cs typeface="Arial"/>
                <a:sym typeface="Arial"/>
              </a:rPr>
              <a:t>lage für die Umsetzung der vorhergehenden Pfeiler</a:t>
            </a:r>
          </a:p>
        </p:txBody>
      </p:sp>
      <p:sp>
        <p:nvSpPr>
          <p:cNvPr name="Freeform 36" id="36"/>
          <p:cNvSpPr/>
          <p:nvPr/>
        </p:nvSpPr>
        <p:spPr>
          <a:xfrm flipH="false" flipV="false" rot="0">
            <a:off x="10154365" y="1882077"/>
            <a:ext cx="671005" cy="671005"/>
          </a:xfrm>
          <a:custGeom>
            <a:avLst/>
            <a:gdLst/>
            <a:ahLst/>
            <a:cxnLst/>
            <a:rect r="r" b="b" t="t" l="l"/>
            <a:pathLst>
              <a:path h="671005" w="671005">
                <a:moveTo>
                  <a:pt x="0" y="0"/>
                </a:moveTo>
                <a:lnTo>
                  <a:pt x="671005" y="0"/>
                </a:lnTo>
                <a:lnTo>
                  <a:pt x="671005" y="671005"/>
                </a:lnTo>
                <a:lnTo>
                  <a:pt x="0" y="6710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0">
            <a:off x="10164172" y="3870490"/>
            <a:ext cx="669235" cy="669235"/>
          </a:xfrm>
          <a:custGeom>
            <a:avLst/>
            <a:gdLst/>
            <a:ahLst/>
            <a:cxnLst/>
            <a:rect r="r" b="b" t="t" l="l"/>
            <a:pathLst>
              <a:path h="669235" w="669235">
                <a:moveTo>
                  <a:pt x="0" y="0"/>
                </a:moveTo>
                <a:lnTo>
                  <a:pt x="669235" y="0"/>
                </a:lnTo>
                <a:lnTo>
                  <a:pt x="669235" y="669234"/>
                </a:lnTo>
                <a:lnTo>
                  <a:pt x="0" y="6692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0">
            <a:off x="10166178" y="5382007"/>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9" id="39"/>
          <p:cNvGrpSpPr/>
          <p:nvPr/>
        </p:nvGrpSpPr>
        <p:grpSpPr>
          <a:xfrm rot="0">
            <a:off x="10436217" y="7311128"/>
            <a:ext cx="892810" cy="892810"/>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41" id="41"/>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42" id="42"/>
          <p:cNvSpPr txBox="true"/>
          <p:nvPr/>
        </p:nvSpPr>
        <p:spPr>
          <a:xfrm rot="0">
            <a:off x="11329027" y="7482578"/>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Der Gesetzes</a:t>
            </a:r>
            <a:r>
              <a:rPr lang="en-US" sz="3999">
                <a:solidFill>
                  <a:srgbClr val="404040"/>
                </a:solidFill>
                <a:latin typeface="Arial"/>
                <a:ea typeface="Arial"/>
                <a:cs typeface="Arial"/>
                <a:sym typeface="Arial"/>
              </a:rPr>
              <a:t>entwurf umfasst sieben Kapitel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4</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105239"/>
            <a:chOff x="0" y="0"/>
            <a:chExt cx="10536940" cy="1473652"/>
          </a:xfrm>
        </p:grpSpPr>
        <p:sp>
          <p:nvSpPr>
            <p:cNvPr name="Freeform 11" id="11"/>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2" id="12"/>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Situ</a:t>
              </a:r>
              <a:r>
                <a:rPr lang="en-US" sz="5599">
                  <a:solidFill>
                    <a:srgbClr val="0070C0"/>
                  </a:solidFill>
                  <a:latin typeface="Noto Sans Osage"/>
                  <a:ea typeface="Noto Sans Osage"/>
                  <a:cs typeface="Noto Sans Osage"/>
                  <a:sym typeface="Noto Sans Osage"/>
                </a:rPr>
                <a:t>ation de départ</a:t>
              </a:r>
            </a:p>
          </p:txBody>
        </p:sp>
      </p:grpSp>
      <p:grpSp>
        <p:nvGrpSpPr>
          <p:cNvPr name="Group 13" id="13"/>
          <p:cNvGrpSpPr/>
          <p:nvPr/>
        </p:nvGrpSpPr>
        <p:grpSpPr>
          <a:xfrm rot="0">
            <a:off x="9799279" y="233720"/>
            <a:ext cx="7902705" cy="1105239"/>
            <a:chOff x="0" y="0"/>
            <a:chExt cx="10536940" cy="1473652"/>
          </a:xfrm>
        </p:grpSpPr>
        <p:sp>
          <p:nvSpPr>
            <p:cNvPr name="Freeform 14" id="14"/>
            <p:cNvSpPr/>
            <p:nvPr/>
          </p:nvSpPr>
          <p:spPr>
            <a:xfrm flipH="false" flipV="false" rot="0">
              <a:off x="0" y="0"/>
              <a:ext cx="10536941" cy="1473652"/>
            </a:xfrm>
            <a:custGeom>
              <a:avLst/>
              <a:gdLst/>
              <a:ahLst/>
              <a:cxnLst/>
              <a:rect r="r" b="b" t="t" l="l"/>
              <a:pathLst>
                <a:path h="1473652" w="10536941">
                  <a:moveTo>
                    <a:pt x="0" y="0"/>
                  </a:moveTo>
                  <a:lnTo>
                    <a:pt x="10536941" y="0"/>
                  </a:lnTo>
                  <a:lnTo>
                    <a:pt x="10536941" y="1473652"/>
                  </a:lnTo>
                  <a:lnTo>
                    <a:pt x="0" y="1473652"/>
                  </a:lnTo>
                  <a:close/>
                </a:path>
              </a:pathLst>
            </a:custGeom>
            <a:solidFill>
              <a:srgbClr val="000000">
                <a:alpha val="0"/>
              </a:srgbClr>
            </a:solidFill>
          </p:spPr>
        </p:sp>
        <p:sp>
          <p:nvSpPr>
            <p:cNvPr name="TextBox 15" id="15"/>
            <p:cNvSpPr txBox="true"/>
            <p:nvPr/>
          </p:nvSpPr>
          <p:spPr>
            <a:xfrm>
              <a:off x="0" y="-9525"/>
              <a:ext cx="10536940" cy="1483177"/>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Ausgangslage</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1036502" y="1859762"/>
            <a:ext cx="669235" cy="669235"/>
          </a:xfrm>
          <a:custGeom>
            <a:avLst/>
            <a:gdLst/>
            <a:ahLst/>
            <a:cxnLst/>
            <a:rect r="r" b="b" t="t" l="l"/>
            <a:pathLst>
              <a:path h="669235" w="669235">
                <a:moveTo>
                  <a:pt x="0" y="0"/>
                </a:moveTo>
                <a:lnTo>
                  <a:pt x="669234" y="0"/>
                </a:lnTo>
                <a:lnTo>
                  <a:pt x="669234" y="669235"/>
                </a:lnTo>
                <a:lnTo>
                  <a:pt x="0" y="6692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0">
            <a:off x="1036502" y="2794455"/>
            <a:ext cx="669235" cy="669235"/>
          </a:xfrm>
          <a:custGeom>
            <a:avLst/>
            <a:gdLst/>
            <a:ahLst/>
            <a:cxnLst/>
            <a:rect r="r" b="b" t="t" l="l"/>
            <a:pathLst>
              <a:path h="669235" w="669235">
                <a:moveTo>
                  <a:pt x="0" y="0"/>
                </a:moveTo>
                <a:lnTo>
                  <a:pt x="669234" y="0"/>
                </a:lnTo>
                <a:lnTo>
                  <a:pt x="669234" y="669234"/>
                </a:lnTo>
                <a:lnTo>
                  <a:pt x="0" y="6692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0">
            <a:off x="1036502" y="3730389"/>
            <a:ext cx="663203" cy="663203"/>
          </a:xfrm>
          <a:custGeom>
            <a:avLst/>
            <a:gdLst/>
            <a:ahLst/>
            <a:cxnLst/>
            <a:rect r="r" b="b" t="t" l="l"/>
            <a:pathLst>
              <a:path h="663203" w="663203">
                <a:moveTo>
                  <a:pt x="0" y="0"/>
                </a:moveTo>
                <a:lnTo>
                  <a:pt x="663203" y="0"/>
                </a:lnTo>
                <a:lnTo>
                  <a:pt x="663203" y="663204"/>
                </a:lnTo>
                <a:lnTo>
                  <a:pt x="0" y="6632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26" id="26"/>
          <p:cNvSpPr/>
          <p:nvPr/>
        </p:nvSpPr>
        <p:spPr>
          <a:xfrm flipH="false" flipV="false" rot="0">
            <a:off x="1028700" y="4660293"/>
            <a:ext cx="671005" cy="671005"/>
          </a:xfrm>
          <a:custGeom>
            <a:avLst/>
            <a:gdLst/>
            <a:ahLst/>
            <a:cxnLst/>
            <a:rect r="r" b="b" t="t" l="l"/>
            <a:pathLst>
              <a:path h="671005" w="671005">
                <a:moveTo>
                  <a:pt x="0" y="0"/>
                </a:moveTo>
                <a:lnTo>
                  <a:pt x="671005" y="0"/>
                </a:lnTo>
                <a:lnTo>
                  <a:pt x="671005" y="671005"/>
                </a:lnTo>
                <a:lnTo>
                  <a:pt x="0" y="67100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0">
            <a:off x="1028700" y="5597998"/>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8" id="28"/>
          <p:cNvSpPr/>
          <p:nvPr/>
        </p:nvSpPr>
        <p:spPr>
          <a:xfrm flipH="false" flipV="false" rot="0">
            <a:off x="1028700" y="7467383"/>
            <a:ext cx="669235" cy="669235"/>
          </a:xfrm>
          <a:custGeom>
            <a:avLst/>
            <a:gdLst/>
            <a:ahLst/>
            <a:cxnLst/>
            <a:rect r="r" b="b" t="t" l="l"/>
            <a:pathLst>
              <a:path h="669235" w="669235">
                <a:moveTo>
                  <a:pt x="0" y="0"/>
                </a:moveTo>
                <a:lnTo>
                  <a:pt x="669235" y="0"/>
                </a:lnTo>
                <a:lnTo>
                  <a:pt x="669235" y="669234"/>
                </a:lnTo>
                <a:lnTo>
                  <a:pt x="0" y="66923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9" id="29"/>
          <p:cNvSpPr/>
          <p:nvPr/>
        </p:nvSpPr>
        <p:spPr>
          <a:xfrm flipH="false" flipV="false" rot="0">
            <a:off x="1036930" y="8833036"/>
            <a:ext cx="668806" cy="668806"/>
          </a:xfrm>
          <a:custGeom>
            <a:avLst/>
            <a:gdLst/>
            <a:ahLst/>
            <a:cxnLst/>
            <a:rect r="r" b="b" t="t" l="l"/>
            <a:pathLst>
              <a:path h="668806" w="668806">
                <a:moveTo>
                  <a:pt x="0" y="0"/>
                </a:moveTo>
                <a:lnTo>
                  <a:pt x="668806" y="0"/>
                </a:lnTo>
                <a:lnTo>
                  <a:pt x="668806" y="668807"/>
                </a:lnTo>
                <a:lnTo>
                  <a:pt x="0" y="66880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30" id="30"/>
          <p:cNvSpPr txBox="true"/>
          <p:nvPr/>
        </p:nvSpPr>
        <p:spPr>
          <a:xfrm rot="0">
            <a:off x="1869667" y="1818142"/>
            <a:ext cx="6131333"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Disp</a:t>
            </a:r>
            <a:r>
              <a:rPr lang="en-US" sz="3999">
                <a:solidFill>
                  <a:srgbClr val="000000"/>
                </a:solidFill>
                <a:latin typeface="Arial"/>
                <a:ea typeface="Arial"/>
                <a:cs typeface="Arial"/>
                <a:sym typeface="Arial"/>
              </a:rPr>
              <a:t>ositions générales</a:t>
            </a:r>
          </a:p>
        </p:txBody>
      </p:sp>
      <p:sp>
        <p:nvSpPr>
          <p:cNvPr name="TextBox 31" id="31"/>
          <p:cNvSpPr txBox="true"/>
          <p:nvPr/>
        </p:nvSpPr>
        <p:spPr>
          <a:xfrm rot="0">
            <a:off x="1869667" y="2729022"/>
            <a:ext cx="6131333"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Princip</a:t>
            </a:r>
            <a:r>
              <a:rPr lang="en-US" sz="3999">
                <a:solidFill>
                  <a:srgbClr val="000000"/>
                </a:solidFill>
                <a:latin typeface="Arial"/>
                <a:ea typeface="Arial"/>
                <a:cs typeface="Arial"/>
                <a:sym typeface="Arial"/>
              </a:rPr>
              <a:t>es</a:t>
            </a:r>
          </a:p>
        </p:txBody>
      </p:sp>
      <p:sp>
        <p:nvSpPr>
          <p:cNvPr name="TextBox 32" id="32"/>
          <p:cNvSpPr txBox="true"/>
          <p:nvPr/>
        </p:nvSpPr>
        <p:spPr>
          <a:xfrm rot="0">
            <a:off x="1869667" y="3643422"/>
            <a:ext cx="6131333"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Servic</a:t>
            </a:r>
            <a:r>
              <a:rPr lang="en-US" sz="3999">
                <a:solidFill>
                  <a:srgbClr val="000000"/>
                </a:solidFill>
                <a:latin typeface="Arial"/>
                <a:ea typeface="Arial"/>
                <a:cs typeface="Arial"/>
                <a:sym typeface="Arial"/>
              </a:rPr>
              <a:t>es de base</a:t>
            </a:r>
          </a:p>
        </p:txBody>
      </p:sp>
      <p:sp>
        <p:nvSpPr>
          <p:cNvPr name="TextBox 33" id="33"/>
          <p:cNvSpPr txBox="true"/>
          <p:nvPr/>
        </p:nvSpPr>
        <p:spPr>
          <a:xfrm rot="0">
            <a:off x="1869667" y="4619558"/>
            <a:ext cx="6131333"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C</a:t>
            </a:r>
            <a:r>
              <a:rPr lang="en-US" sz="3999">
                <a:solidFill>
                  <a:srgbClr val="000000"/>
                </a:solidFill>
                <a:latin typeface="Arial"/>
                <a:ea typeface="Arial"/>
                <a:cs typeface="Arial"/>
                <a:sym typeface="Arial"/>
              </a:rPr>
              <a:t>ollaboration</a:t>
            </a:r>
          </a:p>
        </p:txBody>
      </p:sp>
      <p:sp>
        <p:nvSpPr>
          <p:cNvPr name="TextBox 34" id="34"/>
          <p:cNvSpPr txBox="true"/>
          <p:nvPr/>
        </p:nvSpPr>
        <p:spPr>
          <a:xfrm rot="0">
            <a:off x="1869667" y="5604603"/>
            <a:ext cx="6131333" cy="187642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Prot</a:t>
            </a:r>
            <a:r>
              <a:rPr lang="en-US" sz="3999">
                <a:solidFill>
                  <a:srgbClr val="000000"/>
                </a:solidFill>
                <a:latin typeface="Arial"/>
                <a:ea typeface="Arial"/>
                <a:cs typeface="Arial"/>
                <a:sym typeface="Arial"/>
              </a:rPr>
              <a:t>ection des données et fichiers centralisés de données</a:t>
            </a:r>
          </a:p>
        </p:txBody>
      </p:sp>
      <p:sp>
        <p:nvSpPr>
          <p:cNvPr name="TextBox 35" id="35"/>
          <p:cNvSpPr txBox="true"/>
          <p:nvPr/>
        </p:nvSpPr>
        <p:spPr>
          <a:xfrm rot="0">
            <a:off x="1869667" y="7425762"/>
            <a:ext cx="6131333" cy="127635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R</a:t>
            </a:r>
            <a:r>
              <a:rPr lang="en-US" sz="3999">
                <a:solidFill>
                  <a:srgbClr val="000000"/>
                </a:solidFill>
                <a:latin typeface="Arial"/>
                <a:ea typeface="Arial"/>
                <a:cs typeface="Arial"/>
                <a:sym typeface="Arial"/>
              </a:rPr>
              <a:t>esponsabilité des autorités</a:t>
            </a:r>
          </a:p>
        </p:txBody>
      </p:sp>
      <p:sp>
        <p:nvSpPr>
          <p:cNvPr name="TextBox 36" id="36"/>
          <p:cNvSpPr txBox="true"/>
          <p:nvPr/>
        </p:nvSpPr>
        <p:spPr>
          <a:xfrm rot="0">
            <a:off x="1869667" y="8825568"/>
            <a:ext cx="6131333"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Di</a:t>
            </a:r>
            <a:r>
              <a:rPr lang="en-US" sz="3999">
                <a:solidFill>
                  <a:srgbClr val="000000"/>
                </a:solidFill>
                <a:latin typeface="Arial"/>
                <a:ea typeface="Arial"/>
                <a:cs typeface="Arial"/>
                <a:sym typeface="Arial"/>
              </a:rPr>
              <a:t>spositions finales</a:t>
            </a:r>
          </a:p>
        </p:txBody>
      </p:sp>
      <p:sp>
        <p:nvSpPr>
          <p:cNvPr name="Freeform 37" id="37"/>
          <p:cNvSpPr/>
          <p:nvPr/>
        </p:nvSpPr>
        <p:spPr>
          <a:xfrm flipH="false" flipV="false" rot="0">
            <a:off x="10173980" y="1828104"/>
            <a:ext cx="669235" cy="669235"/>
          </a:xfrm>
          <a:custGeom>
            <a:avLst/>
            <a:gdLst/>
            <a:ahLst/>
            <a:cxnLst/>
            <a:rect r="r" b="b" t="t" l="l"/>
            <a:pathLst>
              <a:path h="669235" w="669235">
                <a:moveTo>
                  <a:pt x="0" y="0"/>
                </a:moveTo>
                <a:lnTo>
                  <a:pt x="669235" y="0"/>
                </a:lnTo>
                <a:lnTo>
                  <a:pt x="669235" y="669234"/>
                </a:lnTo>
                <a:lnTo>
                  <a:pt x="0" y="6692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0">
            <a:off x="10173980" y="2762796"/>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0">
            <a:off x="10173980" y="3698731"/>
            <a:ext cx="663203" cy="663203"/>
          </a:xfrm>
          <a:custGeom>
            <a:avLst/>
            <a:gdLst/>
            <a:ahLst/>
            <a:cxnLst/>
            <a:rect r="r" b="b" t="t" l="l"/>
            <a:pathLst>
              <a:path h="663203" w="663203">
                <a:moveTo>
                  <a:pt x="0" y="0"/>
                </a:moveTo>
                <a:lnTo>
                  <a:pt x="663203" y="0"/>
                </a:lnTo>
                <a:lnTo>
                  <a:pt x="663203" y="663203"/>
                </a:lnTo>
                <a:lnTo>
                  <a:pt x="0" y="6632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40" id="40"/>
          <p:cNvSpPr/>
          <p:nvPr/>
        </p:nvSpPr>
        <p:spPr>
          <a:xfrm flipH="false" flipV="false" rot="0">
            <a:off x="10166178" y="4628634"/>
            <a:ext cx="671005" cy="671005"/>
          </a:xfrm>
          <a:custGeom>
            <a:avLst/>
            <a:gdLst/>
            <a:ahLst/>
            <a:cxnLst/>
            <a:rect r="r" b="b" t="t" l="l"/>
            <a:pathLst>
              <a:path h="671005" w="671005">
                <a:moveTo>
                  <a:pt x="0" y="0"/>
                </a:moveTo>
                <a:lnTo>
                  <a:pt x="671005" y="0"/>
                </a:lnTo>
                <a:lnTo>
                  <a:pt x="671005" y="671005"/>
                </a:lnTo>
                <a:lnTo>
                  <a:pt x="0" y="67100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1" id="41"/>
          <p:cNvSpPr/>
          <p:nvPr/>
        </p:nvSpPr>
        <p:spPr>
          <a:xfrm flipH="false" flipV="false" rot="0">
            <a:off x="10166178" y="5566339"/>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2" id="42"/>
          <p:cNvSpPr/>
          <p:nvPr/>
        </p:nvSpPr>
        <p:spPr>
          <a:xfrm flipH="false" flipV="false" rot="0">
            <a:off x="10166178" y="6901111"/>
            <a:ext cx="669235" cy="669235"/>
          </a:xfrm>
          <a:custGeom>
            <a:avLst/>
            <a:gdLst/>
            <a:ahLst/>
            <a:cxnLst/>
            <a:rect r="r" b="b" t="t" l="l"/>
            <a:pathLst>
              <a:path h="669235" w="669235">
                <a:moveTo>
                  <a:pt x="0" y="0"/>
                </a:moveTo>
                <a:lnTo>
                  <a:pt x="669235" y="0"/>
                </a:lnTo>
                <a:lnTo>
                  <a:pt x="669235" y="669235"/>
                </a:lnTo>
                <a:lnTo>
                  <a:pt x="0" y="6692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43" id="43"/>
          <p:cNvSpPr/>
          <p:nvPr/>
        </p:nvSpPr>
        <p:spPr>
          <a:xfrm flipH="false" flipV="false" rot="0">
            <a:off x="10174408" y="8250141"/>
            <a:ext cx="668806" cy="668806"/>
          </a:xfrm>
          <a:custGeom>
            <a:avLst/>
            <a:gdLst/>
            <a:ahLst/>
            <a:cxnLst/>
            <a:rect r="r" b="b" t="t" l="l"/>
            <a:pathLst>
              <a:path h="668806" w="668806">
                <a:moveTo>
                  <a:pt x="0" y="0"/>
                </a:moveTo>
                <a:lnTo>
                  <a:pt x="668807" y="0"/>
                </a:lnTo>
                <a:lnTo>
                  <a:pt x="668807" y="668806"/>
                </a:lnTo>
                <a:lnTo>
                  <a:pt x="0" y="6688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44" id="44"/>
          <p:cNvSpPr txBox="true"/>
          <p:nvPr/>
        </p:nvSpPr>
        <p:spPr>
          <a:xfrm rot="0">
            <a:off x="11007146" y="1786483"/>
            <a:ext cx="6121289" cy="647700"/>
          </a:xfrm>
          <a:prstGeom prst="rect">
            <a:avLst/>
          </a:prstGeom>
        </p:spPr>
        <p:txBody>
          <a:bodyPr anchor="t" rtlCol="false" tIns="0" lIns="0" bIns="0" rIns="0">
            <a:spAutoFit/>
          </a:bodyPr>
          <a:lstStyle/>
          <a:p>
            <a:pPr algn="l">
              <a:lnSpc>
                <a:spcPts val="4560"/>
              </a:lnSpc>
              <a:spcBef>
                <a:spcPct val="0"/>
              </a:spcBef>
            </a:pPr>
            <a:r>
              <a:rPr lang="en-US" sz="3800">
                <a:solidFill>
                  <a:srgbClr val="000000"/>
                </a:solidFill>
                <a:latin typeface="Arial"/>
                <a:ea typeface="Arial"/>
                <a:cs typeface="Arial"/>
                <a:sym typeface="Arial"/>
              </a:rPr>
              <a:t>Allgemeine Be</a:t>
            </a:r>
            <a:r>
              <a:rPr lang="en-US" sz="3800">
                <a:solidFill>
                  <a:srgbClr val="000000"/>
                </a:solidFill>
                <a:latin typeface="Arial"/>
                <a:ea typeface="Arial"/>
                <a:cs typeface="Arial"/>
                <a:sym typeface="Arial"/>
              </a:rPr>
              <a:t>stimmungen</a:t>
            </a:r>
          </a:p>
        </p:txBody>
      </p:sp>
      <p:sp>
        <p:nvSpPr>
          <p:cNvPr name="TextBox 45" id="45"/>
          <p:cNvSpPr txBox="true"/>
          <p:nvPr/>
        </p:nvSpPr>
        <p:spPr>
          <a:xfrm rot="0">
            <a:off x="11007146" y="2721176"/>
            <a:ext cx="6121289"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Grundsätz</a:t>
            </a:r>
            <a:r>
              <a:rPr lang="en-US" sz="3999">
                <a:solidFill>
                  <a:srgbClr val="000000"/>
                </a:solidFill>
                <a:latin typeface="Arial"/>
                <a:ea typeface="Arial"/>
                <a:cs typeface="Arial"/>
                <a:sym typeface="Arial"/>
              </a:rPr>
              <a:t>e</a:t>
            </a:r>
          </a:p>
        </p:txBody>
      </p:sp>
      <p:sp>
        <p:nvSpPr>
          <p:cNvPr name="TextBox 46" id="46"/>
          <p:cNvSpPr txBox="true"/>
          <p:nvPr/>
        </p:nvSpPr>
        <p:spPr>
          <a:xfrm rot="0">
            <a:off x="11027174" y="3683201"/>
            <a:ext cx="6101260"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Basisdienste</a:t>
            </a:r>
          </a:p>
        </p:txBody>
      </p:sp>
      <p:sp>
        <p:nvSpPr>
          <p:cNvPr name="TextBox 47" id="47"/>
          <p:cNvSpPr txBox="true"/>
          <p:nvPr/>
        </p:nvSpPr>
        <p:spPr>
          <a:xfrm rot="0">
            <a:off x="11007146" y="4621325"/>
            <a:ext cx="6121289"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Zusammen</a:t>
            </a:r>
            <a:r>
              <a:rPr lang="en-US" sz="3999">
                <a:solidFill>
                  <a:srgbClr val="000000"/>
                </a:solidFill>
                <a:latin typeface="Arial"/>
                <a:ea typeface="Arial"/>
                <a:cs typeface="Arial"/>
                <a:sym typeface="Arial"/>
              </a:rPr>
              <a:t>arbeit</a:t>
            </a:r>
          </a:p>
        </p:txBody>
      </p:sp>
      <p:sp>
        <p:nvSpPr>
          <p:cNvPr name="TextBox 48" id="48"/>
          <p:cNvSpPr txBox="true"/>
          <p:nvPr/>
        </p:nvSpPr>
        <p:spPr>
          <a:xfrm rot="0">
            <a:off x="11007146" y="5559449"/>
            <a:ext cx="6121289" cy="127635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Dat</a:t>
            </a:r>
            <a:r>
              <a:rPr lang="en-US" sz="3999">
                <a:solidFill>
                  <a:srgbClr val="000000"/>
                </a:solidFill>
                <a:latin typeface="Arial"/>
                <a:ea typeface="Arial"/>
                <a:cs typeface="Arial"/>
                <a:sym typeface="Arial"/>
              </a:rPr>
              <a:t>enschutz und zentrale Datenbanken</a:t>
            </a:r>
          </a:p>
        </p:txBody>
      </p:sp>
      <p:sp>
        <p:nvSpPr>
          <p:cNvPr name="TextBox 49" id="49"/>
          <p:cNvSpPr txBox="true"/>
          <p:nvPr/>
        </p:nvSpPr>
        <p:spPr>
          <a:xfrm rot="0">
            <a:off x="11007146" y="6859491"/>
            <a:ext cx="6121289" cy="127635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V</a:t>
            </a:r>
            <a:r>
              <a:rPr lang="en-US" sz="3999">
                <a:solidFill>
                  <a:srgbClr val="000000"/>
                </a:solidFill>
                <a:latin typeface="Arial"/>
                <a:ea typeface="Arial"/>
                <a:cs typeface="Arial"/>
                <a:sym typeface="Arial"/>
              </a:rPr>
              <a:t>erantwortlichkeit der Behörden</a:t>
            </a:r>
          </a:p>
        </p:txBody>
      </p:sp>
      <p:sp>
        <p:nvSpPr>
          <p:cNvPr name="TextBox 50" id="50"/>
          <p:cNvSpPr txBox="true"/>
          <p:nvPr/>
        </p:nvSpPr>
        <p:spPr>
          <a:xfrm rot="0">
            <a:off x="11005140" y="8259636"/>
            <a:ext cx="6123295" cy="676275"/>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Arial"/>
                <a:ea typeface="Arial"/>
                <a:cs typeface="Arial"/>
                <a:sym typeface="Arial"/>
              </a:rPr>
              <a:t>Schlu</a:t>
            </a:r>
            <a:r>
              <a:rPr lang="en-US" sz="3999">
                <a:solidFill>
                  <a:srgbClr val="000000"/>
                </a:solidFill>
                <a:latin typeface="Arial"/>
                <a:ea typeface="Arial"/>
                <a:cs typeface="Arial"/>
                <a:sym typeface="Arial"/>
              </a:rPr>
              <a:t>ssbestimmungen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5</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067410"/>
            <a:chOff x="0" y="0"/>
            <a:chExt cx="10536940" cy="1423213"/>
          </a:xfrm>
        </p:grpSpPr>
        <p:sp>
          <p:nvSpPr>
            <p:cNvPr name="Freeform 11" id="11"/>
            <p:cNvSpPr/>
            <p:nvPr/>
          </p:nvSpPr>
          <p:spPr>
            <a:xfrm flipH="false" flipV="false" rot="0">
              <a:off x="0" y="0"/>
              <a:ext cx="10536941" cy="1423213"/>
            </a:xfrm>
            <a:custGeom>
              <a:avLst/>
              <a:gdLst/>
              <a:ahLst/>
              <a:cxnLst/>
              <a:rect r="r" b="b" t="t" l="l"/>
              <a:pathLst>
                <a:path h="1423213" w="10536941">
                  <a:moveTo>
                    <a:pt x="0" y="0"/>
                  </a:moveTo>
                  <a:lnTo>
                    <a:pt x="10536941" y="0"/>
                  </a:lnTo>
                  <a:lnTo>
                    <a:pt x="10536941" y="1423213"/>
                  </a:lnTo>
                  <a:lnTo>
                    <a:pt x="0" y="1423213"/>
                  </a:lnTo>
                  <a:close/>
                </a:path>
              </a:pathLst>
            </a:custGeom>
            <a:solidFill>
              <a:srgbClr val="000000">
                <a:alpha val="0"/>
              </a:srgbClr>
            </a:solidFill>
          </p:spPr>
        </p:sp>
        <p:sp>
          <p:nvSpPr>
            <p:cNvPr name="TextBox 12" id="12"/>
            <p:cNvSpPr txBox="true"/>
            <p:nvPr/>
          </p:nvSpPr>
          <p:spPr>
            <a:xfrm>
              <a:off x="0" y="0"/>
              <a:ext cx="10536940" cy="1423213"/>
            </a:xfrm>
            <a:prstGeom prst="rect">
              <a:avLst/>
            </a:prstGeom>
          </p:spPr>
          <p:txBody>
            <a:bodyPr anchor="t" rtlCol="false" tIns="0" lIns="0" bIns="0" rIns="0"/>
            <a:lstStyle/>
            <a:p>
              <a:pPr algn="ctr">
                <a:lnSpc>
                  <a:spcPts val="6480"/>
                </a:lnSpc>
              </a:pPr>
              <a:r>
                <a:rPr lang="en-US" sz="5400">
                  <a:solidFill>
                    <a:srgbClr val="0070C0"/>
                  </a:solidFill>
                  <a:latin typeface="Noto Sans Osage"/>
                  <a:ea typeface="Noto Sans Osage"/>
                  <a:cs typeface="Noto Sans Osage"/>
                  <a:sym typeface="Noto Sans Osage"/>
                </a:rPr>
                <a:t>Inclusion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 Inklusion</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111492" cy="6411976"/>
            <a:chOff x="0" y="0"/>
            <a:chExt cx="9481989" cy="8549301"/>
          </a:xfrm>
        </p:grpSpPr>
        <p:sp>
          <p:nvSpPr>
            <p:cNvPr name="Freeform 24" id="24"/>
            <p:cNvSpPr/>
            <p:nvPr/>
          </p:nvSpPr>
          <p:spPr>
            <a:xfrm flipH="false" flipV="false" rot="0">
              <a:off x="0" y="0"/>
              <a:ext cx="9481989" cy="8549301"/>
            </a:xfrm>
            <a:custGeom>
              <a:avLst/>
              <a:gdLst/>
              <a:ahLst/>
              <a:cxnLst/>
              <a:rect r="r" b="b" t="t" l="l"/>
              <a:pathLst>
                <a:path h="8549301" w="9481989">
                  <a:moveTo>
                    <a:pt x="0" y="0"/>
                  </a:moveTo>
                  <a:lnTo>
                    <a:pt x="9481989" y="0"/>
                  </a:lnTo>
                  <a:lnTo>
                    <a:pt x="9481989" y="8549301"/>
                  </a:lnTo>
                  <a:lnTo>
                    <a:pt x="0" y="8549301"/>
                  </a:lnTo>
                  <a:close/>
                </a:path>
              </a:pathLst>
            </a:custGeom>
            <a:solidFill>
              <a:srgbClr val="000000">
                <a:alpha val="0"/>
              </a:srgbClr>
            </a:solidFill>
          </p:spPr>
        </p:sp>
        <p:sp>
          <p:nvSpPr>
            <p:cNvPr name="TextBox 25" id="25"/>
            <p:cNvSpPr txBox="true"/>
            <p:nvPr/>
          </p:nvSpPr>
          <p:spPr>
            <a:xfrm>
              <a:off x="0" y="-76200"/>
              <a:ext cx="9481989" cy="8625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Art. 5 Inclusion numérique</a:t>
              </a:r>
            </a:p>
            <a:p>
              <a:pPr algn="l">
                <a:lnSpc>
                  <a:spcPts val="4559"/>
                </a:lnSpc>
              </a:pPr>
              <a:r>
                <a:rPr lang="en-US" sz="3799">
                  <a:solidFill>
                    <a:srgbClr val="000000"/>
                  </a:solidFill>
                  <a:latin typeface="Arial"/>
                  <a:ea typeface="Arial"/>
                  <a:cs typeface="Arial"/>
                  <a:sym typeface="Arial"/>
                </a:rPr>
                <a:t>1</a:t>
              </a:r>
              <a:r>
                <a:rPr lang="en-US" sz="3799">
                  <a:solidFill>
                    <a:srgbClr val="000000"/>
                  </a:solidFill>
                  <a:latin typeface="Arial"/>
                  <a:ea typeface="Arial"/>
                  <a:cs typeface="Arial"/>
                  <a:sym typeface="Arial"/>
                </a:rPr>
                <a:t> Les prest</a:t>
              </a:r>
              <a:r>
                <a:rPr lang="en-US" sz="3799">
                  <a:solidFill>
                    <a:srgbClr val="000000"/>
                  </a:solidFill>
                  <a:latin typeface="Arial"/>
                  <a:ea typeface="Arial"/>
                  <a:cs typeface="Arial"/>
                  <a:sym typeface="Arial"/>
                </a:rPr>
                <a:t>ations numériques doivent être accessibles à ​chaque individu, sans discrimination.</a:t>
              </a:r>
            </a:p>
            <a:p>
              <a:pPr algn="l">
                <a:lnSpc>
                  <a:spcPts val="4559"/>
                </a:lnSpc>
              </a:pPr>
              <a:r>
                <a:rPr lang="en-US" sz="3799">
                  <a:solidFill>
                    <a:srgbClr val="000000"/>
                  </a:solidFill>
                  <a:latin typeface="Arial"/>
                  <a:ea typeface="Arial"/>
                  <a:cs typeface="Arial"/>
                  <a:sym typeface="Arial"/>
                </a:rPr>
                <a:t>2</a:t>
              </a:r>
              <a:r>
                <a:rPr lang="en-US" sz="3799">
                  <a:solidFill>
                    <a:srgbClr val="000000"/>
                  </a:solidFill>
                  <a:latin typeface="Arial"/>
                  <a:ea typeface="Arial"/>
                  <a:cs typeface="Arial"/>
                  <a:sym typeface="Arial"/>
                </a:rPr>
                <a:t> Des restrictions proportionnées sont admises, notamment pour des raisons d'efficience, de faisabilité technique ou de sécurité.</a:t>
              </a:r>
            </a:p>
            <a:p>
              <a:pPr algn="l">
                <a:lnSpc>
                  <a:spcPts val="4559"/>
                </a:lnSpc>
              </a:pPr>
            </a:p>
          </p:txBody>
        </p:sp>
      </p:grpSp>
      <p:grpSp>
        <p:nvGrpSpPr>
          <p:cNvPr name="Group 26" id="26"/>
          <p:cNvGrpSpPr/>
          <p:nvPr/>
        </p:nvGrpSpPr>
        <p:grpSpPr>
          <a:xfrm rot="0">
            <a:off x="1308782" y="7751736"/>
            <a:ext cx="892810" cy="89281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8" id="28"/>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9" id="29"/>
          <p:cNvSpPr txBox="true"/>
          <p:nvPr/>
        </p:nvSpPr>
        <p:spPr>
          <a:xfrm rot="0">
            <a:off x="2201592" y="7923186"/>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Ar</a:t>
            </a:r>
            <a:r>
              <a:rPr lang="en-US" sz="3999">
                <a:solidFill>
                  <a:srgbClr val="404040"/>
                </a:solidFill>
                <a:latin typeface="Arial"/>
                <a:ea typeface="Arial"/>
                <a:cs typeface="Arial"/>
                <a:sym typeface="Arial"/>
              </a:rPr>
              <a:t>ticle de nature programmatique</a:t>
            </a:r>
          </a:p>
        </p:txBody>
      </p:sp>
      <p:grpSp>
        <p:nvGrpSpPr>
          <p:cNvPr name="Group 30" id="30"/>
          <p:cNvGrpSpPr/>
          <p:nvPr/>
        </p:nvGrpSpPr>
        <p:grpSpPr>
          <a:xfrm rot="0">
            <a:off x="10147808" y="1961806"/>
            <a:ext cx="7111492" cy="6983476"/>
            <a:chOff x="0" y="0"/>
            <a:chExt cx="9481989" cy="9311301"/>
          </a:xfrm>
        </p:grpSpPr>
        <p:sp>
          <p:nvSpPr>
            <p:cNvPr name="Freeform 31" id="31"/>
            <p:cNvSpPr/>
            <p:nvPr/>
          </p:nvSpPr>
          <p:spPr>
            <a:xfrm flipH="false" flipV="false" rot="0">
              <a:off x="0" y="0"/>
              <a:ext cx="9481989" cy="9311301"/>
            </a:xfrm>
            <a:custGeom>
              <a:avLst/>
              <a:gdLst/>
              <a:ahLst/>
              <a:cxnLst/>
              <a:rect r="r" b="b" t="t" l="l"/>
              <a:pathLst>
                <a:path h="9311301" w="9481989">
                  <a:moveTo>
                    <a:pt x="0" y="0"/>
                  </a:moveTo>
                  <a:lnTo>
                    <a:pt x="9481989" y="0"/>
                  </a:lnTo>
                  <a:lnTo>
                    <a:pt x="9481989" y="9311301"/>
                  </a:lnTo>
                  <a:lnTo>
                    <a:pt x="0" y="9311301"/>
                  </a:lnTo>
                  <a:close/>
                </a:path>
              </a:pathLst>
            </a:custGeom>
            <a:solidFill>
              <a:srgbClr val="000000">
                <a:alpha val="0"/>
              </a:srgbClr>
            </a:solidFill>
          </p:spPr>
        </p:sp>
        <p:sp>
          <p:nvSpPr>
            <p:cNvPr name="TextBox 32" id="32"/>
            <p:cNvSpPr txBox="true"/>
            <p:nvPr/>
          </p:nvSpPr>
          <p:spPr>
            <a:xfrm>
              <a:off x="0" y="-76200"/>
              <a:ext cx="9481989" cy="9387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Art. 5 Inclusion numérique</a:t>
              </a:r>
            </a:p>
            <a:p>
              <a:pPr algn="l">
                <a:lnSpc>
                  <a:spcPts val="4559"/>
                </a:lnSpc>
              </a:pPr>
              <a:r>
                <a:rPr lang="en-US" sz="3799">
                  <a:solidFill>
                    <a:srgbClr val="000000"/>
                  </a:solidFill>
                  <a:latin typeface="Arial"/>
                  <a:ea typeface="Arial"/>
                  <a:cs typeface="Arial"/>
                  <a:sym typeface="Arial"/>
                </a:rPr>
                <a:t>1</a:t>
              </a:r>
              <a:r>
                <a:rPr lang="en-US" sz="3799">
                  <a:solidFill>
                    <a:srgbClr val="000000"/>
                  </a:solidFill>
                  <a:latin typeface="Arial"/>
                  <a:ea typeface="Arial"/>
                  <a:cs typeface="Arial"/>
                  <a:sym typeface="Arial"/>
                </a:rPr>
                <a:t> Digitale Leistu</a:t>
              </a:r>
              <a:r>
                <a:rPr lang="en-US" sz="3799">
                  <a:solidFill>
                    <a:srgbClr val="000000"/>
                  </a:solidFill>
                  <a:latin typeface="Arial"/>
                  <a:ea typeface="Arial"/>
                  <a:cs typeface="Arial"/>
                  <a:sym typeface="Arial"/>
                </a:rPr>
                <a:t>ngen müssen von allen diskriminierungsfrei genutzt werden können.</a:t>
              </a:r>
            </a:p>
            <a:p>
              <a:pPr algn="l">
                <a:lnSpc>
                  <a:spcPts val="4559"/>
                </a:lnSpc>
              </a:pPr>
              <a:r>
                <a:rPr lang="en-US" sz="3799">
                  <a:solidFill>
                    <a:srgbClr val="000000"/>
                  </a:solidFill>
                  <a:latin typeface="Arial"/>
                  <a:ea typeface="Arial"/>
                  <a:cs typeface="Arial"/>
                  <a:sym typeface="Arial"/>
                </a:rPr>
                <a:t>2</a:t>
              </a:r>
              <a:r>
                <a:rPr lang="en-US" sz="3799">
                  <a:solidFill>
                    <a:srgbClr val="000000"/>
                  </a:solidFill>
                  <a:latin typeface="Arial"/>
                  <a:ea typeface="Arial"/>
                  <a:cs typeface="Arial"/>
                  <a:sym typeface="Arial"/>
                </a:rPr>
                <a:t> Verhältnismässige Einschränkungen sind zulässig, namentlich aus Gründen der Wirtschaftlichkeit, der technischen Machbarkeit oder der Sicherheit.</a:t>
              </a:r>
            </a:p>
            <a:p>
              <a:pPr algn="l">
                <a:lnSpc>
                  <a:spcPts val="4559"/>
                </a:lnSpc>
              </a:pPr>
            </a:p>
            <a:p>
              <a:pPr algn="l">
                <a:lnSpc>
                  <a:spcPts val="4559"/>
                </a:lnSpc>
              </a:pPr>
            </a:p>
          </p:txBody>
        </p:sp>
      </p:grpSp>
      <p:grpSp>
        <p:nvGrpSpPr>
          <p:cNvPr name="Group 33" id="33"/>
          <p:cNvGrpSpPr/>
          <p:nvPr/>
        </p:nvGrpSpPr>
        <p:grpSpPr>
          <a:xfrm rot="0">
            <a:off x="10494565" y="7666011"/>
            <a:ext cx="892810" cy="89281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5" id="35"/>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6" id="36"/>
          <p:cNvSpPr txBox="true"/>
          <p:nvPr/>
        </p:nvSpPr>
        <p:spPr>
          <a:xfrm rot="0">
            <a:off x="11387375" y="7827936"/>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Ar</a:t>
            </a:r>
            <a:r>
              <a:rPr lang="en-US" sz="3999">
                <a:solidFill>
                  <a:srgbClr val="404040"/>
                </a:solidFill>
                <a:latin typeface="Arial"/>
                <a:ea typeface="Arial"/>
                <a:cs typeface="Arial"/>
                <a:sym typeface="Arial"/>
              </a:rPr>
              <a:t>tikel programmatischen Charakters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3">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6</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4">
              <a:alphaModFix amt="80000"/>
            </a:blip>
            <a:stretch>
              <a:fillRect l="0" t="0" r="-703" b="0"/>
            </a:stretch>
          </a:blipFill>
        </p:spPr>
      </p:sp>
      <p:grpSp>
        <p:nvGrpSpPr>
          <p:cNvPr name="Group 10" id="10"/>
          <p:cNvGrpSpPr/>
          <p:nvPr/>
        </p:nvGrpSpPr>
        <p:grpSpPr>
          <a:xfrm rot="0">
            <a:off x="576090" y="261965"/>
            <a:ext cx="7902705" cy="1067410"/>
            <a:chOff x="0" y="0"/>
            <a:chExt cx="10536940" cy="1423213"/>
          </a:xfrm>
        </p:grpSpPr>
        <p:sp>
          <p:nvSpPr>
            <p:cNvPr name="Freeform 11" id="11"/>
            <p:cNvSpPr/>
            <p:nvPr/>
          </p:nvSpPr>
          <p:spPr>
            <a:xfrm flipH="false" flipV="false" rot="0">
              <a:off x="0" y="0"/>
              <a:ext cx="10536941" cy="1423213"/>
            </a:xfrm>
            <a:custGeom>
              <a:avLst/>
              <a:gdLst/>
              <a:ahLst/>
              <a:cxnLst/>
              <a:rect r="r" b="b" t="t" l="l"/>
              <a:pathLst>
                <a:path h="1423213" w="10536941">
                  <a:moveTo>
                    <a:pt x="0" y="0"/>
                  </a:moveTo>
                  <a:lnTo>
                    <a:pt x="10536941" y="0"/>
                  </a:lnTo>
                  <a:lnTo>
                    <a:pt x="10536941" y="1423213"/>
                  </a:lnTo>
                  <a:lnTo>
                    <a:pt x="0" y="1423213"/>
                  </a:lnTo>
                  <a:close/>
                </a:path>
              </a:pathLst>
            </a:custGeom>
            <a:solidFill>
              <a:srgbClr val="000000">
                <a:alpha val="0"/>
              </a:srgbClr>
            </a:solidFill>
          </p:spPr>
        </p:sp>
        <p:sp>
          <p:nvSpPr>
            <p:cNvPr name="TextBox 12" id="12"/>
            <p:cNvSpPr txBox="true"/>
            <p:nvPr/>
          </p:nvSpPr>
          <p:spPr>
            <a:xfrm>
              <a:off x="0" y="0"/>
              <a:ext cx="10536940" cy="1423213"/>
            </a:xfrm>
            <a:prstGeom prst="rect">
              <a:avLst/>
            </a:prstGeom>
          </p:spPr>
          <p:txBody>
            <a:bodyPr anchor="t" rtlCol="false" tIns="0" lIns="0" bIns="0" rIns="0"/>
            <a:lstStyle/>
            <a:p>
              <a:pPr algn="ctr">
                <a:lnSpc>
                  <a:spcPts val="6480"/>
                </a:lnSpc>
              </a:pPr>
              <a:r>
                <a:rPr lang="en-US" sz="5400">
                  <a:solidFill>
                    <a:srgbClr val="0070C0"/>
                  </a:solidFill>
                  <a:latin typeface="Noto Sans Osage"/>
                  <a:ea typeface="Noto Sans Osage"/>
                  <a:cs typeface="Noto Sans Osage"/>
                  <a:sym typeface="Noto Sans Osage"/>
                </a:rPr>
                <a:t>Inclusion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 Inklusion</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962025" y="1961806"/>
            <a:ext cx="7111492" cy="2982976"/>
            <a:chOff x="0" y="0"/>
            <a:chExt cx="9481989" cy="3977301"/>
          </a:xfrm>
        </p:grpSpPr>
        <p:sp>
          <p:nvSpPr>
            <p:cNvPr name="Freeform 24" id="24"/>
            <p:cNvSpPr/>
            <p:nvPr/>
          </p:nvSpPr>
          <p:spPr>
            <a:xfrm flipH="false" flipV="false" rot="0">
              <a:off x="0" y="0"/>
              <a:ext cx="9481989" cy="3977301"/>
            </a:xfrm>
            <a:custGeom>
              <a:avLst/>
              <a:gdLst/>
              <a:ahLst/>
              <a:cxnLst/>
              <a:rect r="r" b="b" t="t" l="l"/>
              <a:pathLst>
                <a:path h="3977301" w="9481989">
                  <a:moveTo>
                    <a:pt x="0" y="0"/>
                  </a:moveTo>
                  <a:lnTo>
                    <a:pt x="9481989" y="0"/>
                  </a:lnTo>
                  <a:lnTo>
                    <a:pt x="9481989" y="3977301"/>
                  </a:lnTo>
                  <a:lnTo>
                    <a:pt x="0" y="3977301"/>
                  </a:lnTo>
                  <a:close/>
                </a:path>
              </a:pathLst>
            </a:custGeom>
            <a:solidFill>
              <a:srgbClr val="000000">
                <a:alpha val="0"/>
              </a:srgbClr>
            </a:solidFill>
          </p:spPr>
        </p:sp>
        <p:sp>
          <p:nvSpPr>
            <p:cNvPr name="TextBox 25" id="25"/>
            <p:cNvSpPr txBox="true"/>
            <p:nvPr/>
          </p:nvSpPr>
          <p:spPr>
            <a:xfrm>
              <a:off x="0" y="-76200"/>
              <a:ext cx="9481989" cy="4053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QUID lorsqu’une personne ne peut pas accéder à un service numérique?</a:t>
              </a:r>
            </a:p>
            <a:p>
              <a:pPr algn="l">
                <a:lnSpc>
                  <a:spcPts val="4559"/>
                </a:lnSpc>
              </a:pPr>
            </a:p>
            <a:p>
              <a:pPr algn="l">
                <a:lnSpc>
                  <a:spcPts val="4559"/>
                </a:lnSpc>
              </a:pPr>
            </a:p>
          </p:txBody>
        </p:sp>
      </p:grpSp>
      <p:grpSp>
        <p:nvGrpSpPr>
          <p:cNvPr name="Group 26" id="26"/>
          <p:cNvGrpSpPr/>
          <p:nvPr/>
        </p:nvGrpSpPr>
        <p:grpSpPr>
          <a:xfrm rot="0">
            <a:off x="1308782" y="3832390"/>
            <a:ext cx="892810" cy="89281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8" id="28"/>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9" id="29"/>
          <p:cNvSpPr txBox="true"/>
          <p:nvPr/>
        </p:nvSpPr>
        <p:spPr>
          <a:xfrm rot="0">
            <a:off x="2201592" y="4003840"/>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Prés</a:t>
            </a:r>
            <a:r>
              <a:rPr lang="en-US" sz="3999">
                <a:solidFill>
                  <a:srgbClr val="404040"/>
                </a:solidFill>
                <a:latin typeface="Arial"/>
                <a:ea typeface="Arial"/>
                <a:cs typeface="Arial"/>
                <a:sym typeface="Arial"/>
              </a:rPr>
              <a:t>erver l’accès aux canaux analogiques</a:t>
            </a:r>
          </a:p>
        </p:txBody>
      </p:sp>
      <p:sp>
        <p:nvSpPr>
          <p:cNvPr name="Freeform 30" id="30"/>
          <p:cNvSpPr/>
          <p:nvPr/>
        </p:nvSpPr>
        <p:spPr>
          <a:xfrm flipH="false" flipV="false" rot="0">
            <a:off x="1305433" y="5538280"/>
            <a:ext cx="896159" cy="764179"/>
          </a:xfrm>
          <a:custGeom>
            <a:avLst/>
            <a:gdLst/>
            <a:ahLst/>
            <a:cxnLst/>
            <a:rect r="r" b="b" t="t" l="l"/>
            <a:pathLst>
              <a:path h="764179" w="896159">
                <a:moveTo>
                  <a:pt x="0" y="0"/>
                </a:moveTo>
                <a:lnTo>
                  <a:pt x="896159" y="0"/>
                </a:lnTo>
                <a:lnTo>
                  <a:pt x="896159" y="764179"/>
                </a:lnTo>
                <a:lnTo>
                  <a:pt x="0" y="7641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1" id="31"/>
          <p:cNvSpPr txBox="true"/>
          <p:nvPr/>
        </p:nvSpPr>
        <p:spPr>
          <a:xfrm rot="0">
            <a:off x="2201592" y="5544132"/>
            <a:ext cx="5799408" cy="30765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Il n</a:t>
            </a:r>
            <a:r>
              <a:rPr lang="en-US" sz="3999">
                <a:solidFill>
                  <a:srgbClr val="404040"/>
                </a:solidFill>
                <a:latin typeface="Arial"/>
                <a:ea typeface="Arial"/>
                <a:cs typeface="Arial"/>
                <a:sym typeface="Arial"/>
              </a:rPr>
              <a:t>e s’agit pas véritablement d’inclusion numérique, mais plutôt de garantir l’accès aux services</a:t>
            </a:r>
          </a:p>
        </p:txBody>
      </p:sp>
      <p:grpSp>
        <p:nvGrpSpPr>
          <p:cNvPr name="Group 32" id="32"/>
          <p:cNvGrpSpPr/>
          <p:nvPr/>
        </p:nvGrpSpPr>
        <p:grpSpPr>
          <a:xfrm rot="0">
            <a:off x="10109708" y="1950739"/>
            <a:ext cx="7264543" cy="2982976"/>
            <a:chOff x="0" y="0"/>
            <a:chExt cx="9686057" cy="3977301"/>
          </a:xfrm>
        </p:grpSpPr>
        <p:sp>
          <p:nvSpPr>
            <p:cNvPr name="Freeform 33" id="33"/>
            <p:cNvSpPr/>
            <p:nvPr/>
          </p:nvSpPr>
          <p:spPr>
            <a:xfrm flipH="false" flipV="false" rot="0">
              <a:off x="0" y="0"/>
              <a:ext cx="9686058" cy="3977301"/>
            </a:xfrm>
            <a:custGeom>
              <a:avLst/>
              <a:gdLst/>
              <a:ahLst/>
              <a:cxnLst/>
              <a:rect r="r" b="b" t="t" l="l"/>
              <a:pathLst>
                <a:path h="3977301" w="9686058">
                  <a:moveTo>
                    <a:pt x="0" y="0"/>
                  </a:moveTo>
                  <a:lnTo>
                    <a:pt x="9686058" y="0"/>
                  </a:lnTo>
                  <a:lnTo>
                    <a:pt x="9686058" y="3977301"/>
                  </a:lnTo>
                  <a:lnTo>
                    <a:pt x="0" y="3977301"/>
                  </a:lnTo>
                  <a:close/>
                </a:path>
              </a:pathLst>
            </a:custGeom>
            <a:solidFill>
              <a:srgbClr val="000000">
                <a:alpha val="0"/>
              </a:srgbClr>
            </a:solidFill>
          </p:spPr>
        </p:sp>
        <p:sp>
          <p:nvSpPr>
            <p:cNvPr name="TextBox 34" id="34"/>
            <p:cNvSpPr txBox="true"/>
            <p:nvPr/>
          </p:nvSpPr>
          <p:spPr>
            <a:xfrm>
              <a:off x="0" y="-76200"/>
              <a:ext cx="9686057" cy="4053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QUID, wenn eine Person keinen Zugang zu einem digitalen Dienst hat?</a:t>
              </a:r>
            </a:p>
            <a:p>
              <a:pPr algn="l">
                <a:lnSpc>
                  <a:spcPts val="4559"/>
                </a:lnSpc>
              </a:pPr>
            </a:p>
            <a:p>
              <a:pPr algn="l">
                <a:lnSpc>
                  <a:spcPts val="4559"/>
                </a:lnSpc>
              </a:pPr>
            </a:p>
          </p:txBody>
        </p:sp>
      </p:grpSp>
      <p:grpSp>
        <p:nvGrpSpPr>
          <p:cNvPr name="Group 35" id="35"/>
          <p:cNvGrpSpPr/>
          <p:nvPr/>
        </p:nvGrpSpPr>
        <p:grpSpPr>
          <a:xfrm rot="0">
            <a:off x="10456465" y="3821323"/>
            <a:ext cx="892810" cy="892810"/>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7" id="37"/>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8" id="38"/>
          <p:cNvSpPr txBox="true"/>
          <p:nvPr/>
        </p:nvSpPr>
        <p:spPr>
          <a:xfrm rot="0">
            <a:off x="11349275" y="3992773"/>
            <a:ext cx="5799408" cy="12763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D</a:t>
            </a:r>
            <a:r>
              <a:rPr lang="en-US" sz="3999">
                <a:solidFill>
                  <a:srgbClr val="404040"/>
                </a:solidFill>
                <a:latin typeface="Arial"/>
                <a:ea typeface="Arial"/>
                <a:cs typeface="Arial"/>
                <a:sym typeface="Arial"/>
              </a:rPr>
              <a:t>en Zugang zu analogen Kanälen aufrechterhalten</a:t>
            </a:r>
          </a:p>
        </p:txBody>
      </p:sp>
      <p:sp>
        <p:nvSpPr>
          <p:cNvPr name="Freeform 39" id="39"/>
          <p:cNvSpPr/>
          <p:nvPr/>
        </p:nvSpPr>
        <p:spPr>
          <a:xfrm flipH="false" flipV="false" rot="0">
            <a:off x="10453117" y="5527213"/>
            <a:ext cx="896159" cy="764179"/>
          </a:xfrm>
          <a:custGeom>
            <a:avLst/>
            <a:gdLst/>
            <a:ahLst/>
            <a:cxnLst/>
            <a:rect r="r" b="b" t="t" l="l"/>
            <a:pathLst>
              <a:path h="764179" w="896159">
                <a:moveTo>
                  <a:pt x="0" y="0"/>
                </a:moveTo>
                <a:lnTo>
                  <a:pt x="896158" y="0"/>
                </a:lnTo>
                <a:lnTo>
                  <a:pt x="896158" y="764179"/>
                </a:lnTo>
                <a:lnTo>
                  <a:pt x="0" y="7641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0" id="40"/>
          <p:cNvSpPr txBox="true"/>
          <p:nvPr/>
        </p:nvSpPr>
        <p:spPr>
          <a:xfrm rot="0">
            <a:off x="11349275" y="5533065"/>
            <a:ext cx="5910025" cy="30765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Es g</a:t>
            </a:r>
            <a:r>
              <a:rPr lang="en-US" sz="3999">
                <a:solidFill>
                  <a:srgbClr val="404040"/>
                </a:solidFill>
                <a:latin typeface="Arial"/>
                <a:ea typeface="Arial"/>
                <a:cs typeface="Arial"/>
                <a:sym typeface="Arial"/>
              </a:rPr>
              <a:t>eht nicht wirklich um digitale Inklusion, sondern vielmehr darum, den Zugang zu den Diensten zu gewährleisten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FEC"/>
        </a:solidFill>
      </p:bgPr>
    </p:bg>
    <p:spTree>
      <p:nvGrpSpPr>
        <p:cNvPr id="1" name=""/>
        <p:cNvGrpSpPr/>
        <p:nvPr/>
      </p:nvGrpSpPr>
      <p:grpSpPr>
        <a:xfrm>
          <a:off x="0" y="0"/>
          <a:ext cx="0" cy="0"/>
          <a:chOff x="0" y="0"/>
          <a:chExt cx="0" cy="0"/>
        </a:xfrm>
      </p:grpSpPr>
      <p:sp>
        <p:nvSpPr>
          <p:cNvPr name="Freeform 2" id="2"/>
          <p:cNvSpPr/>
          <p:nvPr/>
        </p:nvSpPr>
        <p:spPr>
          <a:xfrm flipH="false" flipV="false" rot="0">
            <a:off x="-2240218" y="-3784399"/>
            <a:ext cx="22935995" cy="15309777"/>
          </a:xfrm>
          <a:custGeom>
            <a:avLst/>
            <a:gdLst/>
            <a:ahLst/>
            <a:cxnLst/>
            <a:rect r="r" b="b" t="t" l="l"/>
            <a:pathLst>
              <a:path h="15309777" w="22935995">
                <a:moveTo>
                  <a:pt x="0" y="0"/>
                </a:moveTo>
                <a:lnTo>
                  <a:pt x="22935995" y="0"/>
                </a:lnTo>
                <a:lnTo>
                  <a:pt x="22935995" y="15309777"/>
                </a:lnTo>
                <a:lnTo>
                  <a:pt x="0" y="15309777"/>
                </a:lnTo>
                <a:lnTo>
                  <a:pt x="0" y="0"/>
                </a:lnTo>
                <a:close/>
              </a:path>
            </a:pathLst>
          </a:custGeom>
          <a:blipFill>
            <a:blip r:embed="rId2">
              <a:alphaModFix amt="19999"/>
            </a:blip>
            <a:stretch>
              <a:fillRect l="0" t="0" r="0" b="0"/>
            </a:stretch>
          </a:blipFill>
        </p:spPr>
      </p:sp>
      <p:grpSp>
        <p:nvGrpSpPr>
          <p:cNvPr name="Group 3" id="3"/>
          <p:cNvGrpSpPr/>
          <p:nvPr/>
        </p:nvGrpSpPr>
        <p:grpSpPr>
          <a:xfrm rot="0">
            <a:off x="-3174" y="-88632"/>
            <a:ext cx="18291174" cy="1455836"/>
            <a:chOff x="0" y="0"/>
            <a:chExt cx="4817429" cy="383430"/>
          </a:xfrm>
        </p:grpSpPr>
        <p:sp>
          <p:nvSpPr>
            <p:cNvPr name="Freeform 4" id="4"/>
            <p:cNvSpPr/>
            <p:nvPr/>
          </p:nvSpPr>
          <p:spPr>
            <a:xfrm flipH="false" flipV="false" rot="0">
              <a:off x="0" y="0"/>
              <a:ext cx="4817428" cy="383430"/>
            </a:xfrm>
            <a:custGeom>
              <a:avLst/>
              <a:gdLst/>
              <a:ahLst/>
              <a:cxnLst/>
              <a:rect r="r" b="b" t="t" l="l"/>
              <a:pathLst>
                <a:path h="383430" w="4817428">
                  <a:moveTo>
                    <a:pt x="0" y="0"/>
                  </a:moveTo>
                  <a:lnTo>
                    <a:pt x="4817428" y="0"/>
                  </a:lnTo>
                  <a:lnTo>
                    <a:pt x="4817428" y="383430"/>
                  </a:lnTo>
                  <a:lnTo>
                    <a:pt x="0" y="383430"/>
                  </a:lnTo>
                  <a:close/>
                </a:path>
              </a:pathLst>
            </a:custGeom>
            <a:solidFill>
              <a:srgbClr val="F1EFEC">
                <a:alpha val="54902"/>
              </a:srgbClr>
            </a:solidFill>
          </p:spPr>
        </p:sp>
        <p:sp>
          <p:nvSpPr>
            <p:cNvPr name="TextBox 5" id="5"/>
            <p:cNvSpPr txBox="true"/>
            <p:nvPr/>
          </p:nvSpPr>
          <p:spPr>
            <a:xfrm>
              <a:off x="0" y="-38100"/>
              <a:ext cx="4817429" cy="421530"/>
            </a:xfrm>
            <a:prstGeom prst="rect">
              <a:avLst/>
            </a:prstGeom>
          </p:spPr>
          <p:txBody>
            <a:bodyPr anchor="ctr" rtlCol="false" tIns="50800" lIns="50800" bIns="50800" rIns="50800"/>
            <a:lstStyle/>
            <a:p>
              <a:pPr algn="ctr">
                <a:lnSpc>
                  <a:spcPts val="1919"/>
                </a:lnSpc>
              </a:pPr>
            </a:p>
          </p:txBody>
        </p:sp>
      </p:grpSp>
      <p:grpSp>
        <p:nvGrpSpPr>
          <p:cNvPr name="Group 6" id="6"/>
          <p:cNvGrpSpPr/>
          <p:nvPr/>
        </p:nvGrpSpPr>
        <p:grpSpPr>
          <a:xfrm rot="0">
            <a:off x="17374251" y="215900"/>
            <a:ext cx="845378" cy="511555"/>
            <a:chOff x="0" y="0"/>
            <a:chExt cx="1127171" cy="682074"/>
          </a:xfrm>
        </p:grpSpPr>
        <p:sp>
          <p:nvSpPr>
            <p:cNvPr name="Freeform 7" id="7"/>
            <p:cNvSpPr/>
            <p:nvPr/>
          </p:nvSpPr>
          <p:spPr>
            <a:xfrm flipH="false" flipV="false" rot="0">
              <a:off x="0" y="0"/>
              <a:ext cx="1127171" cy="682074"/>
            </a:xfrm>
            <a:custGeom>
              <a:avLst/>
              <a:gdLst/>
              <a:ahLst/>
              <a:cxnLst/>
              <a:rect r="r" b="b" t="t" l="l"/>
              <a:pathLst>
                <a:path h="682074" w="1127171">
                  <a:moveTo>
                    <a:pt x="0" y="0"/>
                  </a:moveTo>
                  <a:lnTo>
                    <a:pt x="1127171" y="0"/>
                  </a:lnTo>
                  <a:lnTo>
                    <a:pt x="1127171" y="682074"/>
                  </a:lnTo>
                  <a:lnTo>
                    <a:pt x="0" y="682074"/>
                  </a:lnTo>
                  <a:close/>
                </a:path>
              </a:pathLst>
            </a:custGeom>
            <a:solidFill>
              <a:srgbClr val="000000">
                <a:alpha val="0"/>
              </a:srgbClr>
            </a:solidFill>
          </p:spPr>
        </p:sp>
        <p:sp>
          <p:nvSpPr>
            <p:cNvPr name="TextBox 8" id="8"/>
            <p:cNvSpPr txBox="true"/>
            <p:nvPr/>
          </p:nvSpPr>
          <p:spPr>
            <a:xfrm>
              <a:off x="0" y="-57150"/>
              <a:ext cx="1127171" cy="739224"/>
            </a:xfrm>
            <a:prstGeom prst="rect">
              <a:avLst/>
            </a:prstGeom>
          </p:spPr>
          <p:txBody>
            <a:bodyPr anchor="t" rtlCol="false" tIns="0" lIns="0" bIns="0" rIns="0"/>
            <a:lstStyle/>
            <a:p>
              <a:pPr algn="just">
                <a:lnSpc>
                  <a:spcPts val="3359"/>
                </a:lnSpc>
              </a:pPr>
              <a:r>
                <a:rPr lang="en-US" sz="2799" b="true">
                  <a:solidFill>
                    <a:srgbClr val="404040"/>
                  </a:solidFill>
                  <a:latin typeface="Arial Bold"/>
                  <a:ea typeface="Arial Bold"/>
                  <a:cs typeface="Arial Bold"/>
                  <a:sym typeface="Arial Bold"/>
                </a:rPr>
                <a:t>7</a:t>
              </a:r>
            </a:p>
          </p:txBody>
        </p:sp>
      </p:grpSp>
      <p:sp>
        <p:nvSpPr>
          <p:cNvPr name="Freeform 9" id="9" descr="C:\Users\fxse008\Desktop\Risorsa 1.png"/>
          <p:cNvSpPr/>
          <p:nvPr/>
        </p:nvSpPr>
        <p:spPr>
          <a:xfrm flipH="false" flipV="false" rot="0">
            <a:off x="358776" y="145449"/>
            <a:ext cx="787400" cy="431800"/>
          </a:xfrm>
          <a:custGeom>
            <a:avLst/>
            <a:gdLst/>
            <a:ahLst/>
            <a:cxnLst/>
            <a:rect r="r" b="b" t="t" l="l"/>
            <a:pathLst>
              <a:path h="431800" w="787400">
                <a:moveTo>
                  <a:pt x="0" y="0"/>
                </a:moveTo>
                <a:lnTo>
                  <a:pt x="787400" y="0"/>
                </a:lnTo>
                <a:lnTo>
                  <a:pt x="787400" y="431800"/>
                </a:lnTo>
                <a:lnTo>
                  <a:pt x="0" y="431800"/>
                </a:lnTo>
                <a:lnTo>
                  <a:pt x="0" y="0"/>
                </a:lnTo>
                <a:close/>
              </a:path>
            </a:pathLst>
          </a:custGeom>
          <a:blipFill>
            <a:blip r:embed="rId3">
              <a:alphaModFix amt="80000"/>
            </a:blip>
            <a:stretch>
              <a:fillRect l="0" t="0" r="-703" b="0"/>
            </a:stretch>
          </a:blipFill>
        </p:spPr>
      </p:sp>
      <p:grpSp>
        <p:nvGrpSpPr>
          <p:cNvPr name="Group 10" id="10"/>
          <p:cNvGrpSpPr/>
          <p:nvPr/>
        </p:nvGrpSpPr>
        <p:grpSpPr>
          <a:xfrm rot="0">
            <a:off x="576090" y="261965"/>
            <a:ext cx="7902705" cy="1067410"/>
            <a:chOff x="0" y="0"/>
            <a:chExt cx="10536940" cy="1423213"/>
          </a:xfrm>
        </p:grpSpPr>
        <p:sp>
          <p:nvSpPr>
            <p:cNvPr name="Freeform 11" id="11"/>
            <p:cNvSpPr/>
            <p:nvPr/>
          </p:nvSpPr>
          <p:spPr>
            <a:xfrm flipH="false" flipV="false" rot="0">
              <a:off x="0" y="0"/>
              <a:ext cx="10536941" cy="1423213"/>
            </a:xfrm>
            <a:custGeom>
              <a:avLst/>
              <a:gdLst/>
              <a:ahLst/>
              <a:cxnLst/>
              <a:rect r="r" b="b" t="t" l="l"/>
              <a:pathLst>
                <a:path h="1423213" w="10536941">
                  <a:moveTo>
                    <a:pt x="0" y="0"/>
                  </a:moveTo>
                  <a:lnTo>
                    <a:pt x="10536941" y="0"/>
                  </a:lnTo>
                  <a:lnTo>
                    <a:pt x="10536941" y="1423213"/>
                  </a:lnTo>
                  <a:lnTo>
                    <a:pt x="0" y="1423213"/>
                  </a:lnTo>
                  <a:close/>
                </a:path>
              </a:pathLst>
            </a:custGeom>
            <a:solidFill>
              <a:srgbClr val="000000">
                <a:alpha val="0"/>
              </a:srgbClr>
            </a:solidFill>
          </p:spPr>
        </p:sp>
        <p:sp>
          <p:nvSpPr>
            <p:cNvPr name="TextBox 12" id="12"/>
            <p:cNvSpPr txBox="true"/>
            <p:nvPr/>
          </p:nvSpPr>
          <p:spPr>
            <a:xfrm>
              <a:off x="0" y="0"/>
              <a:ext cx="10536940" cy="1423213"/>
            </a:xfrm>
            <a:prstGeom prst="rect">
              <a:avLst/>
            </a:prstGeom>
          </p:spPr>
          <p:txBody>
            <a:bodyPr anchor="t" rtlCol="false" tIns="0" lIns="0" bIns="0" rIns="0"/>
            <a:lstStyle/>
            <a:p>
              <a:pPr algn="ctr">
                <a:lnSpc>
                  <a:spcPts val="6480"/>
                </a:lnSpc>
              </a:pPr>
              <a:r>
                <a:rPr lang="en-US" sz="5400">
                  <a:solidFill>
                    <a:srgbClr val="0070C0"/>
                  </a:solidFill>
                  <a:latin typeface="Noto Sans Osage"/>
                  <a:ea typeface="Noto Sans Osage"/>
                  <a:cs typeface="Noto Sans Osage"/>
                  <a:sym typeface="Noto Sans Osage"/>
                </a:rPr>
                <a:t>Inclusion numérique</a:t>
              </a:r>
            </a:p>
          </p:txBody>
        </p:sp>
      </p:grpSp>
      <p:grpSp>
        <p:nvGrpSpPr>
          <p:cNvPr name="Group 13" id="13"/>
          <p:cNvGrpSpPr/>
          <p:nvPr/>
        </p:nvGrpSpPr>
        <p:grpSpPr>
          <a:xfrm rot="0">
            <a:off x="9799279" y="233720"/>
            <a:ext cx="7902705" cy="1105179"/>
            <a:chOff x="0" y="0"/>
            <a:chExt cx="10536940" cy="1473573"/>
          </a:xfrm>
        </p:grpSpPr>
        <p:sp>
          <p:nvSpPr>
            <p:cNvPr name="Freeform 14" id="14"/>
            <p:cNvSpPr/>
            <p:nvPr/>
          </p:nvSpPr>
          <p:spPr>
            <a:xfrm flipH="false" flipV="false" rot="0">
              <a:off x="0" y="0"/>
              <a:ext cx="10536941" cy="1473573"/>
            </a:xfrm>
            <a:custGeom>
              <a:avLst/>
              <a:gdLst/>
              <a:ahLst/>
              <a:cxnLst/>
              <a:rect r="r" b="b" t="t" l="l"/>
              <a:pathLst>
                <a:path h="1473573" w="10536941">
                  <a:moveTo>
                    <a:pt x="0" y="0"/>
                  </a:moveTo>
                  <a:lnTo>
                    <a:pt x="10536941" y="0"/>
                  </a:lnTo>
                  <a:lnTo>
                    <a:pt x="10536941" y="1473573"/>
                  </a:lnTo>
                  <a:lnTo>
                    <a:pt x="0" y="1473573"/>
                  </a:lnTo>
                  <a:close/>
                </a:path>
              </a:pathLst>
            </a:custGeom>
            <a:solidFill>
              <a:srgbClr val="000000">
                <a:alpha val="0"/>
              </a:srgbClr>
            </a:solidFill>
          </p:spPr>
        </p:sp>
        <p:sp>
          <p:nvSpPr>
            <p:cNvPr name="TextBox 15" id="15"/>
            <p:cNvSpPr txBox="true"/>
            <p:nvPr/>
          </p:nvSpPr>
          <p:spPr>
            <a:xfrm>
              <a:off x="0" y="-9525"/>
              <a:ext cx="10536940" cy="1483098"/>
            </a:xfrm>
            <a:prstGeom prst="rect">
              <a:avLst/>
            </a:prstGeom>
          </p:spPr>
          <p:txBody>
            <a:bodyPr anchor="t" rtlCol="false" tIns="0" lIns="0" bIns="0" rIns="0"/>
            <a:lstStyle/>
            <a:p>
              <a:pPr algn="ctr">
                <a:lnSpc>
                  <a:spcPts val="6719"/>
                </a:lnSpc>
              </a:pPr>
              <a:r>
                <a:rPr lang="en-US" sz="5599">
                  <a:solidFill>
                    <a:srgbClr val="0070C0"/>
                  </a:solidFill>
                  <a:latin typeface="Noto Sans Osage"/>
                  <a:ea typeface="Noto Sans Osage"/>
                  <a:cs typeface="Noto Sans Osage"/>
                  <a:sym typeface="Noto Sans Osage"/>
                </a:rPr>
                <a:t>Digitale Inklusion</a:t>
              </a:r>
            </a:p>
          </p:txBody>
        </p:sp>
      </p:grpSp>
      <p:grpSp>
        <p:nvGrpSpPr>
          <p:cNvPr name="Group 16" id="16"/>
          <p:cNvGrpSpPr/>
          <p:nvPr/>
        </p:nvGrpSpPr>
        <p:grpSpPr>
          <a:xfrm rot="0">
            <a:off x="9799279" y="1668300"/>
            <a:ext cx="7902705" cy="8025005"/>
            <a:chOff x="0" y="0"/>
            <a:chExt cx="2081371" cy="2113581"/>
          </a:xfrm>
        </p:grpSpPr>
        <p:sp>
          <p:nvSpPr>
            <p:cNvPr name="Freeform 17" id="17"/>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18" id="18"/>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grpSp>
        <p:nvGrpSpPr>
          <p:cNvPr name="Group 19" id="19"/>
          <p:cNvGrpSpPr/>
          <p:nvPr/>
        </p:nvGrpSpPr>
        <p:grpSpPr>
          <a:xfrm rot="0">
            <a:off x="576090" y="1668300"/>
            <a:ext cx="7902705" cy="8025005"/>
            <a:chOff x="0" y="0"/>
            <a:chExt cx="2081371" cy="2113581"/>
          </a:xfrm>
        </p:grpSpPr>
        <p:sp>
          <p:nvSpPr>
            <p:cNvPr name="Freeform 20" id="20"/>
            <p:cNvSpPr/>
            <p:nvPr/>
          </p:nvSpPr>
          <p:spPr>
            <a:xfrm flipH="false" flipV="false" rot="0">
              <a:off x="0" y="0"/>
              <a:ext cx="2081371" cy="2113581"/>
            </a:xfrm>
            <a:custGeom>
              <a:avLst/>
              <a:gdLst/>
              <a:ahLst/>
              <a:cxnLst/>
              <a:rect r="r" b="b" t="t" l="l"/>
              <a:pathLst>
                <a:path h="2113581" w="2081371">
                  <a:moveTo>
                    <a:pt x="49962" y="0"/>
                  </a:moveTo>
                  <a:lnTo>
                    <a:pt x="2031408" y="0"/>
                  </a:lnTo>
                  <a:cubicBezTo>
                    <a:pt x="2044659" y="0"/>
                    <a:pt x="2057367" y="5264"/>
                    <a:pt x="2066737" y="14634"/>
                  </a:cubicBezTo>
                  <a:cubicBezTo>
                    <a:pt x="2076107" y="24003"/>
                    <a:pt x="2081371" y="36712"/>
                    <a:pt x="2081371" y="49962"/>
                  </a:cubicBezTo>
                  <a:lnTo>
                    <a:pt x="2081371" y="2063619"/>
                  </a:lnTo>
                  <a:cubicBezTo>
                    <a:pt x="2081371" y="2091212"/>
                    <a:pt x="2059002" y="2113581"/>
                    <a:pt x="2031408" y="2113581"/>
                  </a:cubicBezTo>
                  <a:lnTo>
                    <a:pt x="49962" y="2113581"/>
                  </a:lnTo>
                  <a:cubicBezTo>
                    <a:pt x="36712" y="2113581"/>
                    <a:pt x="24003" y="2108318"/>
                    <a:pt x="14634" y="2098948"/>
                  </a:cubicBezTo>
                  <a:cubicBezTo>
                    <a:pt x="5264" y="2089578"/>
                    <a:pt x="0" y="2076870"/>
                    <a:pt x="0" y="2063619"/>
                  </a:cubicBezTo>
                  <a:lnTo>
                    <a:pt x="0" y="49962"/>
                  </a:lnTo>
                  <a:cubicBezTo>
                    <a:pt x="0" y="36712"/>
                    <a:pt x="5264" y="24003"/>
                    <a:pt x="14634" y="14634"/>
                  </a:cubicBezTo>
                  <a:cubicBezTo>
                    <a:pt x="24003" y="5264"/>
                    <a:pt x="36712" y="0"/>
                    <a:pt x="49962" y="0"/>
                  </a:cubicBezTo>
                  <a:close/>
                </a:path>
              </a:pathLst>
            </a:custGeom>
            <a:solidFill>
              <a:srgbClr val="FFFFFF">
                <a:alpha val="60000"/>
              </a:srgbClr>
            </a:solidFill>
          </p:spPr>
        </p:sp>
        <p:sp>
          <p:nvSpPr>
            <p:cNvPr name="TextBox 21" id="21"/>
            <p:cNvSpPr txBox="true"/>
            <p:nvPr/>
          </p:nvSpPr>
          <p:spPr>
            <a:xfrm>
              <a:off x="0" y="-38100"/>
              <a:ext cx="2081371" cy="2151681"/>
            </a:xfrm>
            <a:prstGeom prst="rect">
              <a:avLst/>
            </a:prstGeom>
          </p:spPr>
          <p:txBody>
            <a:bodyPr anchor="ctr" rtlCol="false" tIns="50800" lIns="50800" bIns="50800" rIns="50800"/>
            <a:lstStyle/>
            <a:p>
              <a:pPr algn="ctr">
                <a:lnSpc>
                  <a:spcPts val="1919"/>
                </a:lnSpc>
              </a:pPr>
            </a:p>
          </p:txBody>
        </p:sp>
      </p:grpSp>
      <p:sp>
        <p:nvSpPr>
          <p:cNvPr name="Freeform 22" id="22"/>
          <p:cNvSpPr/>
          <p:nvPr/>
        </p:nvSpPr>
        <p:spPr>
          <a:xfrm flipH="false" flipV="false" rot="-5400000">
            <a:off x="3812343" y="4954456"/>
            <a:ext cx="10657685" cy="173187"/>
          </a:xfrm>
          <a:custGeom>
            <a:avLst/>
            <a:gdLst/>
            <a:ahLst/>
            <a:cxnLst/>
            <a:rect r="r" b="b" t="t" l="l"/>
            <a:pathLst>
              <a:path h="173187" w="10657685">
                <a:moveTo>
                  <a:pt x="0" y="0"/>
                </a:moveTo>
                <a:lnTo>
                  <a:pt x="10657685" y="0"/>
                </a:lnTo>
                <a:lnTo>
                  <a:pt x="10657685" y="173187"/>
                </a:lnTo>
                <a:lnTo>
                  <a:pt x="0" y="173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962025" y="1961806"/>
            <a:ext cx="7111492" cy="2411476"/>
            <a:chOff x="0" y="0"/>
            <a:chExt cx="9481989" cy="3215301"/>
          </a:xfrm>
        </p:grpSpPr>
        <p:sp>
          <p:nvSpPr>
            <p:cNvPr name="Freeform 24" id="24"/>
            <p:cNvSpPr/>
            <p:nvPr/>
          </p:nvSpPr>
          <p:spPr>
            <a:xfrm flipH="false" flipV="false" rot="0">
              <a:off x="0" y="0"/>
              <a:ext cx="9481989" cy="3215301"/>
            </a:xfrm>
            <a:custGeom>
              <a:avLst/>
              <a:gdLst/>
              <a:ahLst/>
              <a:cxnLst/>
              <a:rect r="r" b="b" t="t" l="l"/>
              <a:pathLst>
                <a:path h="3215301" w="9481989">
                  <a:moveTo>
                    <a:pt x="0" y="0"/>
                  </a:moveTo>
                  <a:lnTo>
                    <a:pt x="9481989" y="0"/>
                  </a:lnTo>
                  <a:lnTo>
                    <a:pt x="9481989" y="3215301"/>
                  </a:lnTo>
                  <a:lnTo>
                    <a:pt x="0" y="3215301"/>
                  </a:lnTo>
                  <a:close/>
                </a:path>
              </a:pathLst>
            </a:custGeom>
            <a:solidFill>
              <a:srgbClr val="000000">
                <a:alpha val="0"/>
              </a:srgbClr>
            </a:solidFill>
          </p:spPr>
        </p:sp>
        <p:sp>
          <p:nvSpPr>
            <p:cNvPr name="TextBox 25" id="25"/>
            <p:cNvSpPr txBox="true"/>
            <p:nvPr/>
          </p:nvSpPr>
          <p:spPr>
            <a:xfrm>
              <a:off x="0" y="-76200"/>
              <a:ext cx="9481989" cy="3291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La “véritable” inclusion numérique = élimination de la fracture numérique</a:t>
              </a:r>
            </a:p>
            <a:p>
              <a:pPr algn="l">
                <a:lnSpc>
                  <a:spcPts val="4559"/>
                </a:lnSpc>
              </a:pPr>
            </a:p>
          </p:txBody>
        </p:sp>
      </p:grpSp>
      <p:grpSp>
        <p:nvGrpSpPr>
          <p:cNvPr name="Group 26" id="26"/>
          <p:cNvGrpSpPr/>
          <p:nvPr/>
        </p:nvGrpSpPr>
        <p:grpSpPr>
          <a:xfrm rot="0">
            <a:off x="1308782" y="3891444"/>
            <a:ext cx="892810" cy="89281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28" id="28"/>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29" id="29"/>
          <p:cNvSpPr txBox="true"/>
          <p:nvPr/>
        </p:nvSpPr>
        <p:spPr>
          <a:xfrm rot="0">
            <a:off x="2201592" y="4062894"/>
            <a:ext cx="5799408" cy="3076575"/>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Defini</a:t>
            </a:r>
            <a:r>
              <a:rPr lang="en-US" sz="3999">
                <a:solidFill>
                  <a:srgbClr val="404040"/>
                </a:solidFill>
                <a:latin typeface="Arial"/>
                <a:ea typeface="Arial"/>
                <a:cs typeface="Arial"/>
                <a:sym typeface="Arial"/>
              </a:rPr>
              <a:t>tion (sociologique) de fracture numerique: inégalités dans l’</a:t>
            </a:r>
            <a:r>
              <a:rPr lang="en-US" sz="3999" u="sng">
                <a:solidFill>
                  <a:srgbClr val="404040"/>
                </a:solidFill>
                <a:latin typeface="Arial"/>
                <a:ea typeface="Arial"/>
                <a:cs typeface="Arial"/>
                <a:sym typeface="Arial"/>
              </a:rPr>
              <a:t>accès</a:t>
            </a:r>
            <a:r>
              <a:rPr lang="en-US" sz="3999">
                <a:solidFill>
                  <a:srgbClr val="404040"/>
                </a:solidFill>
                <a:latin typeface="Arial"/>
                <a:ea typeface="Arial"/>
                <a:cs typeface="Arial"/>
                <a:sym typeface="Arial"/>
              </a:rPr>
              <a:t> aux TIC, leur </a:t>
            </a:r>
            <a:r>
              <a:rPr lang="en-US" sz="3999" u="sng">
                <a:solidFill>
                  <a:srgbClr val="404040"/>
                </a:solidFill>
                <a:latin typeface="Arial"/>
                <a:ea typeface="Arial"/>
                <a:cs typeface="Arial"/>
                <a:sym typeface="Arial"/>
              </a:rPr>
              <a:t>utilisation</a:t>
            </a:r>
            <a:r>
              <a:rPr lang="en-US" sz="3999">
                <a:solidFill>
                  <a:srgbClr val="404040"/>
                </a:solidFill>
                <a:latin typeface="Arial"/>
                <a:ea typeface="Arial"/>
                <a:cs typeface="Arial"/>
                <a:sym typeface="Arial"/>
              </a:rPr>
              <a:t> et leur </a:t>
            </a:r>
            <a:r>
              <a:rPr lang="en-US" sz="3999" u="sng">
                <a:solidFill>
                  <a:srgbClr val="404040"/>
                </a:solidFill>
                <a:latin typeface="Arial"/>
                <a:ea typeface="Arial"/>
                <a:cs typeface="Arial"/>
                <a:sym typeface="Arial"/>
              </a:rPr>
              <a:t>impact</a:t>
            </a:r>
          </a:p>
        </p:txBody>
      </p:sp>
      <p:grpSp>
        <p:nvGrpSpPr>
          <p:cNvPr name="Group 30" id="30"/>
          <p:cNvGrpSpPr/>
          <p:nvPr/>
        </p:nvGrpSpPr>
        <p:grpSpPr>
          <a:xfrm rot="0">
            <a:off x="10128758" y="1961806"/>
            <a:ext cx="7111492" cy="1839976"/>
            <a:chOff x="0" y="0"/>
            <a:chExt cx="9481989" cy="2453301"/>
          </a:xfrm>
        </p:grpSpPr>
        <p:sp>
          <p:nvSpPr>
            <p:cNvPr name="Freeform 31" id="31"/>
            <p:cNvSpPr/>
            <p:nvPr/>
          </p:nvSpPr>
          <p:spPr>
            <a:xfrm flipH="false" flipV="false" rot="0">
              <a:off x="0" y="0"/>
              <a:ext cx="9481989" cy="2453301"/>
            </a:xfrm>
            <a:custGeom>
              <a:avLst/>
              <a:gdLst/>
              <a:ahLst/>
              <a:cxnLst/>
              <a:rect r="r" b="b" t="t" l="l"/>
              <a:pathLst>
                <a:path h="2453301" w="9481989">
                  <a:moveTo>
                    <a:pt x="0" y="0"/>
                  </a:moveTo>
                  <a:lnTo>
                    <a:pt x="9481989" y="0"/>
                  </a:lnTo>
                  <a:lnTo>
                    <a:pt x="9481989" y="2453301"/>
                  </a:lnTo>
                  <a:lnTo>
                    <a:pt x="0" y="2453301"/>
                  </a:lnTo>
                  <a:close/>
                </a:path>
              </a:pathLst>
            </a:custGeom>
            <a:solidFill>
              <a:srgbClr val="000000">
                <a:alpha val="0"/>
              </a:srgbClr>
            </a:solidFill>
          </p:spPr>
        </p:sp>
        <p:sp>
          <p:nvSpPr>
            <p:cNvPr name="TextBox 32" id="32"/>
            <p:cNvSpPr txBox="true"/>
            <p:nvPr/>
          </p:nvSpPr>
          <p:spPr>
            <a:xfrm>
              <a:off x="0" y="-76200"/>
              <a:ext cx="9481989" cy="2529501"/>
            </a:xfrm>
            <a:prstGeom prst="rect">
              <a:avLst/>
            </a:prstGeom>
          </p:spPr>
          <p:txBody>
            <a:bodyPr anchor="b" rtlCol="false" tIns="0" lIns="0" bIns="0" rIns="0"/>
            <a:lstStyle/>
            <a:p>
              <a:pPr algn="l">
                <a:lnSpc>
                  <a:spcPts val="4559"/>
                </a:lnSpc>
              </a:pPr>
              <a:r>
                <a:rPr lang="en-US" sz="3799" b="true">
                  <a:solidFill>
                    <a:srgbClr val="000000"/>
                  </a:solidFill>
                  <a:latin typeface="Arial Bold"/>
                  <a:ea typeface="Arial Bold"/>
                  <a:cs typeface="Arial Bold"/>
                  <a:sym typeface="Arial Bold"/>
                </a:rPr>
                <a:t>“Echte“ digitale Inklusion = Abbau der digitalen Kluft</a:t>
              </a:r>
            </a:p>
            <a:p>
              <a:pPr algn="l">
                <a:lnSpc>
                  <a:spcPts val="4559"/>
                </a:lnSpc>
              </a:pPr>
            </a:p>
          </p:txBody>
        </p:sp>
      </p:grpSp>
      <p:grpSp>
        <p:nvGrpSpPr>
          <p:cNvPr name="Group 33" id="33"/>
          <p:cNvGrpSpPr/>
          <p:nvPr/>
        </p:nvGrpSpPr>
        <p:grpSpPr>
          <a:xfrm rot="0">
            <a:off x="10475515" y="3321787"/>
            <a:ext cx="892810" cy="89281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70C0"/>
            </a:solidFill>
          </p:spPr>
        </p:sp>
        <p:sp>
          <p:nvSpPr>
            <p:cNvPr name="TextBox 35" id="35"/>
            <p:cNvSpPr txBox="true"/>
            <p:nvPr/>
          </p:nvSpPr>
          <p:spPr>
            <a:xfrm>
              <a:off x="0" y="165100"/>
              <a:ext cx="711200" cy="444500"/>
            </a:xfrm>
            <a:prstGeom prst="rect">
              <a:avLst/>
            </a:prstGeom>
          </p:spPr>
          <p:txBody>
            <a:bodyPr anchor="ctr" rtlCol="false" tIns="50800" lIns="50800" bIns="50800" rIns="50800"/>
            <a:lstStyle/>
            <a:p>
              <a:pPr algn="ctr">
                <a:lnSpc>
                  <a:spcPts val="1919"/>
                </a:lnSpc>
              </a:pPr>
            </a:p>
          </p:txBody>
        </p:sp>
      </p:grpSp>
      <p:sp>
        <p:nvSpPr>
          <p:cNvPr name="TextBox 36" id="36"/>
          <p:cNvSpPr txBox="true"/>
          <p:nvPr/>
        </p:nvSpPr>
        <p:spPr>
          <a:xfrm rot="0">
            <a:off x="11368325" y="3493237"/>
            <a:ext cx="5799408" cy="3676650"/>
          </a:xfrm>
          <a:prstGeom prst="rect">
            <a:avLst/>
          </a:prstGeom>
        </p:spPr>
        <p:txBody>
          <a:bodyPr anchor="t" rtlCol="false" tIns="0" lIns="0" bIns="0" rIns="0">
            <a:spAutoFit/>
          </a:bodyPr>
          <a:lstStyle/>
          <a:p>
            <a:pPr algn="l">
              <a:lnSpc>
                <a:spcPts val="4799"/>
              </a:lnSpc>
              <a:spcBef>
                <a:spcPct val="0"/>
              </a:spcBef>
            </a:pPr>
            <a:r>
              <a:rPr lang="en-US" sz="3999">
                <a:solidFill>
                  <a:srgbClr val="404040"/>
                </a:solidFill>
                <a:latin typeface="Arial"/>
                <a:ea typeface="Arial"/>
                <a:cs typeface="Arial"/>
                <a:sym typeface="Arial"/>
              </a:rPr>
              <a:t>(Soziologische) Defini</a:t>
            </a:r>
            <a:r>
              <a:rPr lang="en-US" sz="3999">
                <a:solidFill>
                  <a:srgbClr val="404040"/>
                </a:solidFill>
                <a:latin typeface="Arial"/>
                <a:ea typeface="Arial"/>
                <a:cs typeface="Arial"/>
                <a:sym typeface="Arial"/>
              </a:rPr>
              <a:t>tion der digitalen Kluft: Ungleichheiten beim </a:t>
            </a:r>
            <a:r>
              <a:rPr lang="en-US" sz="3999" u="sng">
                <a:solidFill>
                  <a:srgbClr val="404040"/>
                </a:solidFill>
                <a:latin typeface="Arial"/>
                <a:ea typeface="Arial"/>
                <a:cs typeface="Arial"/>
                <a:sym typeface="Arial"/>
              </a:rPr>
              <a:t>Zugang</a:t>
            </a:r>
            <a:r>
              <a:rPr lang="en-US" sz="3999">
                <a:solidFill>
                  <a:srgbClr val="404040"/>
                </a:solidFill>
                <a:latin typeface="Arial"/>
                <a:ea typeface="Arial"/>
                <a:cs typeface="Arial"/>
                <a:sym typeface="Arial"/>
              </a:rPr>
              <a:t> zu IKT, in der </a:t>
            </a:r>
            <a:r>
              <a:rPr lang="en-US" sz="3999" u="sng">
                <a:solidFill>
                  <a:srgbClr val="404040"/>
                </a:solidFill>
                <a:latin typeface="Arial"/>
                <a:ea typeface="Arial"/>
                <a:cs typeface="Arial"/>
                <a:sym typeface="Arial"/>
              </a:rPr>
              <a:t>Nutzung</a:t>
            </a:r>
            <a:r>
              <a:rPr lang="en-US" sz="3999">
                <a:solidFill>
                  <a:srgbClr val="404040"/>
                </a:solidFill>
                <a:latin typeface="Arial"/>
                <a:ea typeface="Arial"/>
                <a:cs typeface="Arial"/>
                <a:sym typeface="Arial"/>
              </a:rPr>
              <a:t> und </a:t>
            </a:r>
            <a:r>
              <a:rPr lang="en-US" sz="3999" u="none">
                <a:solidFill>
                  <a:srgbClr val="404040"/>
                </a:solidFill>
                <a:latin typeface="Arial"/>
                <a:ea typeface="Arial"/>
                <a:cs typeface="Arial"/>
                <a:sym typeface="Arial"/>
              </a:rPr>
              <a:t>in</a:t>
            </a:r>
            <a:r>
              <a:rPr lang="en-US" sz="3999">
                <a:solidFill>
                  <a:srgbClr val="404040"/>
                </a:solidFill>
                <a:latin typeface="Arial"/>
                <a:ea typeface="Arial"/>
                <a:cs typeface="Arial"/>
                <a:sym typeface="Arial"/>
              </a:rPr>
              <a:t> den </a:t>
            </a:r>
            <a:r>
              <a:rPr lang="en-US" sz="3999" u="sng">
                <a:solidFill>
                  <a:srgbClr val="404040"/>
                </a:solidFill>
                <a:latin typeface="Arial"/>
                <a:ea typeface="Arial"/>
                <a:cs typeface="Arial"/>
                <a:sym typeface="Arial"/>
              </a:rPr>
              <a:t>Auswirkungen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DAGnaei5wDY</dc:identifier>
  <dcterms:modified xsi:type="dcterms:W3CDTF">2011-08-01T06:04:30Z</dcterms:modified>
  <cp:revision>1</cp:revision>
  <dc:title>MARK GiuristiEgov22052025</dc:title>
</cp:coreProperties>
</file>