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177-EEAD-467F-A696-33021A3737BE}" type="datetimeFigureOut">
              <a:rPr lang="de-CH" smtClean="0"/>
              <a:t>22.05.2025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6137-33AE-42AD-9CFF-625B8FDFB1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5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E307-2EED-41DC-B960-7F893A5ED0C7}" type="datetimeFigureOut">
              <a:rPr lang="de-CH" smtClean="0"/>
              <a:t>22.05.2025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F4FE-F8FC-4C1D-BEE1-E343905C33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52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3338338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2402338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199" y="964574"/>
            <a:ext cx="6242919" cy="109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r>
              <a:rPr lang="de-CH" b="1"/>
              <a:t>Organisation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996287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2000" y="936000"/>
            <a:ext cx="6840000" cy="518399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59998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4140000" cy="10133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21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00" y="964575"/>
            <a:ext cx="111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/>
              <a:t>Departement</a:t>
            </a:r>
          </a:p>
          <a:p>
            <a:pPr lvl="0"/>
            <a:r>
              <a:rPr lang="de-DE"/>
              <a:t>Organisation</a:t>
            </a:r>
            <a:endParaRPr lang="de-DE" dirty="0"/>
          </a:p>
          <a:p>
            <a:pPr lvl="0"/>
            <a:r>
              <a:rPr lang="de-DE" dirty="0"/>
              <a:t>URL…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" y="3240000"/>
            <a:ext cx="11160000" cy="144000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rgbClr val="009FE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e-DE"/>
              <a:t>Schlusssatz, Handlungsaufforderung (opt.)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08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872000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5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200" y="1872000"/>
            <a:ext cx="11160000" cy="4320000"/>
          </a:xfr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43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3492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4589463"/>
            <a:ext cx="11160000" cy="154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015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200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9999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94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200" y="2914651"/>
            <a:ext cx="5472000" cy="32750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9999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9859" y="2914651"/>
            <a:ext cx="5472000" cy="32750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91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01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94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0" y="2159999"/>
            <a:ext cx="6731999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60000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4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872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2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2A3-220D-48A9-B693-AB7431F73DEE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2000" y="6372000"/>
            <a:ext cx="79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20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216800" cy="3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2C7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3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8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y.lu.ch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>
          <a:xfrm>
            <a:off x="1694899" y="8841452"/>
            <a:ext cx="11263395" cy="2858760"/>
          </a:xfrm>
          <a:effectLst>
            <a:softEdge rad="127000"/>
          </a:effectLst>
        </p:spPr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9200" y="935998"/>
            <a:ext cx="11160000" cy="2841917"/>
          </a:xfrm>
        </p:spPr>
        <p:txBody>
          <a:bodyPr/>
          <a:lstStyle/>
          <a:p>
            <a:pPr algn="r"/>
            <a:br>
              <a:rPr lang="de-CH" dirty="0"/>
            </a:br>
            <a:r>
              <a:rPr lang="de-CH" dirty="0">
                <a:solidFill>
                  <a:srgbClr val="009FE3"/>
                </a:solidFill>
              </a:rPr>
              <a:t>E-</a:t>
            </a:r>
            <a:r>
              <a:rPr lang="de-CH" dirty="0" err="1">
                <a:solidFill>
                  <a:srgbClr val="009FE3"/>
                </a:solidFill>
              </a:rPr>
              <a:t>Government</a:t>
            </a:r>
            <a:r>
              <a:rPr lang="de-CH" dirty="0">
                <a:solidFill>
                  <a:srgbClr val="009FE3"/>
                </a:solidFill>
              </a:rPr>
              <a:t>-Gesetz</a:t>
            </a:r>
            <a:br>
              <a:rPr lang="de-CH" dirty="0">
                <a:solidFill>
                  <a:srgbClr val="009FE3"/>
                </a:solidFill>
              </a:rPr>
            </a:br>
            <a:r>
              <a:rPr lang="de-CH" dirty="0"/>
              <a:t>laufendes Gesetzesprojekt</a:t>
            </a:r>
            <a:br>
              <a:rPr lang="de-CH" dirty="0">
                <a:solidFill>
                  <a:srgbClr val="009FE3"/>
                </a:solidFill>
              </a:rPr>
            </a:br>
            <a:br>
              <a:rPr lang="de-CH" dirty="0"/>
            </a:br>
            <a:r>
              <a:rPr lang="de-CH" sz="3200" b="0" i="1" dirty="0"/>
              <a:t>Michael Ambühl</a:t>
            </a:r>
            <a:endParaRPr lang="de-CH" b="0" i="1" dirty="0"/>
          </a:p>
        </p:txBody>
      </p:sp>
      <p:pic>
        <p:nvPicPr>
          <p:cNvPr id="1026" name="Picture 2" descr="https://www.lu.ch/-/media/Kanton/Bilder/Header/Header_Fruehling/fruehling_52.jpg?rev=82cd062c4e6b4cbfbe4f150254f39ab1&amp;sc_lang=de-CH&amp;hash=D3D0170B453FCCB4F56B67EB794B47E7&amp;mh=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915"/>
            <a:ext cx="11240670" cy="27020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40" y="2313726"/>
            <a:ext cx="5993084" cy="2811727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2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Auslöser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593" y="347208"/>
            <a:ext cx="5551607" cy="261757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35" y="3553579"/>
            <a:ext cx="5468865" cy="28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184" y="1656000"/>
            <a:ext cx="6306031" cy="4162443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3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Stand</a:t>
            </a:r>
          </a:p>
        </p:txBody>
      </p:sp>
    </p:spTree>
    <p:extLst>
      <p:ext uri="{BB962C8B-B14F-4D97-AF65-F5344CB8AC3E}">
        <p14:creationId xmlns:p14="http://schemas.microsoft.com/office/powerpoint/2010/main" val="42192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Grundsätze</a:t>
            </a:r>
          </a:p>
          <a:p>
            <a:pPr lvl="1"/>
            <a:r>
              <a:rPr lang="de-CH" dirty="0"/>
              <a:t>digital First </a:t>
            </a:r>
          </a:p>
          <a:p>
            <a:pPr lvl="1"/>
            <a:r>
              <a:rPr lang="de-CH" dirty="0"/>
              <a:t>Nutzerzentrierung und Barrierefreiheit </a:t>
            </a:r>
          </a:p>
          <a:p>
            <a:pPr lvl="1"/>
            <a:r>
              <a:rPr lang="de-CH" dirty="0"/>
              <a:t>Interoperabilität und Zusammenarbeit</a:t>
            </a:r>
          </a:p>
          <a:p>
            <a:pPr lvl="1"/>
            <a:r>
              <a:rPr lang="de-CH" dirty="0"/>
              <a:t>Informationssicherheit und Datenschutz</a:t>
            </a:r>
          </a:p>
          <a:p>
            <a:r>
              <a:rPr lang="de-CH" dirty="0"/>
              <a:t>Bearbeitung von Personendaten in E-</a:t>
            </a:r>
            <a:r>
              <a:rPr lang="de-CH" dirty="0" err="1"/>
              <a:t>Government</a:t>
            </a:r>
            <a:r>
              <a:rPr lang="de-CH" dirty="0"/>
              <a:t>-Basisdiensten</a:t>
            </a:r>
          </a:p>
          <a:p>
            <a:r>
              <a:rPr lang="de-CH" dirty="0"/>
              <a:t>Bereitstellung Basisdienste an Gemeinden, ausgelagerte Verwaltungseinheiten</a:t>
            </a:r>
          </a:p>
          <a:p>
            <a:r>
              <a:rPr lang="de-CH" dirty="0"/>
              <a:t>teilweise Nutzungspflicht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4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6957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Verwaltungsverfahren</a:t>
            </a:r>
          </a:p>
          <a:p>
            <a:r>
              <a:rPr lang="de-CH" dirty="0"/>
              <a:t>KI / automatisierte Entscheidungen</a:t>
            </a:r>
          </a:p>
          <a:p>
            <a:r>
              <a:rPr lang="de-CH" dirty="0" err="1"/>
              <a:t>once</a:t>
            </a:r>
            <a:r>
              <a:rPr lang="de-CH" dirty="0"/>
              <a:t> </a:t>
            </a:r>
            <a:r>
              <a:rPr lang="de-CH" dirty="0" err="1"/>
              <a:t>only</a:t>
            </a:r>
            <a:endParaRPr lang="de-CH" dirty="0"/>
          </a:p>
          <a:p>
            <a:r>
              <a:rPr lang="de-CH" dirty="0"/>
              <a:t>Cloud</a:t>
            </a:r>
          </a:p>
          <a:p>
            <a:r>
              <a:rPr lang="de-CH" dirty="0"/>
              <a:t>Open </a:t>
            </a:r>
            <a:r>
              <a:rPr lang="de-CH" dirty="0" err="1"/>
              <a:t>Government</a:t>
            </a:r>
            <a:r>
              <a:rPr lang="de-CH" dirty="0"/>
              <a:t> Data</a:t>
            </a:r>
          </a:p>
          <a:p>
            <a:r>
              <a:rPr lang="de-CH" dirty="0"/>
              <a:t>(Informatikorganisation, Informationssicherheit)</a:t>
            </a: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5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Nicht Inhalt</a:t>
            </a:r>
          </a:p>
        </p:txBody>
      </p:sp>
    </p:spTree>
    <p:extLst>
      <p:ext uri="{BB962C8B-B14F-4D97-AF65-F5344CB8AC3E}">
        <p14:creationId xmlns:p14="http://schemas.microsoft.com/office/powerpoint/2010/main" val="18830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von der Strategie zum Gesetz</a:t>
            </a:r>
          </a:p>
          <a:p>
            <a:r>
              <a:rPr lang="de-CH" dirty="0"/>
              <a:t>verständliche, technologieneutrale Formulierung</a:t>
            </a:r>
          </a:p>
          <a:p>
            <a:r>
              <a:rPr lang="de-CH" dirty="0"/>
              <a:t>ursprünglicher Projektauftrag vs. neue Entwicklungen</a:t>
            </a:r>
          </a:p>
          <a:p>
            <a:r>
              <a:rPr lang="de-CH" dirty="0"/>
              <a:t>Einbezug der Gemeinden</a:t>
            </a: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6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18491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497" y="1871663"/>
            <a:ext cx="6479380" cy="4319587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22.05.2025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7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9FE3"/>
                </a:solidFill>
              </a:rPr>
              <a:t>Fragen und Diskussion</a:t>
            </a:r>
          </a:p>
        </p:txBody>
      </p:sp>
    </p:spTree>
    <p:extLst>
      <p:ext uri="{BB962C8B-B14F-4D97-AF65-F5344CB8AC3E}">
        <p14:creationId xmlns:p14="http://schemas.microsoft.com/office/powerpoint/2010/main" val="276196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19200" y="964574"/>
            <a:ext cx="3862184" cy="2343776"/>
          </a:xfrm>
        </p:spPr>
        <p:txBody>
          <a:bodyPr>
            <a:noAutofit/>
          </a:bodyPr>
          <a:lstStyle/>
          <a:p>
            <a:r>
              <a:rPr lang="de-CH" sz="1800" dirty="0"/>
              <a:t>Finanzdepartement</a:t>
            </a:r>
          </a:p>
          <a:p>
            <a:r>
              <a:rPr lang="de-CH" sz="1800" b="1" dirty="0" err="1"/>
              <a:t>Departementssekretariat</a:t>
            </a:r>
            <a:endParaRPr lang="de-CH" sz="1800" b="1" dirty="0"/>
          </a:p>
          <a:p>
            <a:r>
              <a:rPr lang="de-CH" sz="1800" dirty="0"/>
              <a:t>Bahnhofstrasse 19</a:t>
            </a:r>
          </a:p>
          <a:p>
            <a:r>
              <a:rPr lang="de-CH" sz="1800" dirty="0"/>
              <a:t>6002 Luzern</a:t>
            </a:r>
          </a:p>
          <a:p>
            <a:endParaRPr lang="de-CH" sz="18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9200" y="3600450"/>
            <a:ext cx="11160000" cy="1079550"/>
          </a:xfrm>
        </p:spPr>
        <p:txBody>
          <a:bodyPr/>
          <a:lstStyle/>
          <a:p>
            <a:r>
              <a:rPr lang="de-CH" dirty="0"/>
              <a:t>Vielen Dank für Ihre Aufmerksamkeit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09A9-C789-4B5C-9440-211E3F55570C}" type="datetime1">
              <a:rPr lang="de-CH" smtClean="0"/>
              <a:t>22.05.2025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22033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n Luzern">
  <a:themeElements>
    <a:clrScheme name="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7FCAFF"/>
      </a:hlink>
      <a:folHlink>
        <a:srgbClr val="40AFFF"/>
      </a:folHlink>
    </a:clrScheme>
    <a:fontScheme name="Segoe UI">
      <a:majorFont>
        <a:latin typeface="Segoe UI fet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7478BCF7-41F2-4DC4-9788-349F99805292}" vid="{6B47E52E-AAD0-4BC1-8AF1-19DBE12FA96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FDDS PowerPoint</Template>
  <TotalTime>0</TotalTime>
  <Words>103</Words>
  <Application>Microsoft Office PowerPoint</Application>
  <PresentationFormat>Breitbild</PresentationFormat>
  <Paragraphs>44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Segoe UI</vt:lpstr>
      <vt:lpstr>Kanton Luzern</vt:lpstr>
      <vt:lpstr> E-Government-Gesetz laufendes Gesetzesprojekt  Michael Ambühl</vt:lpstr>
      <vt:lpstr>Auslöser</vt:lpstr>
      <vt:lpstr>Stand</vt:lpstr>
      <vt:lpstr>Inhalt</vt:lpstr>
      <vt:lpstr>Nicht Inhalt</vt:lpstr>
      <vt:lpstr>Herausforderungen</vt:lpstr>
      <vt:lpstr>Fragen und Diskussion</vt:lpstr>
      <vt:lpstr>PowerPoint-Präsentation</vt:lpstr>
    </vt:vector>
  </TitlesOfParts>
  <Company>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Luzerner E-Government-Gesetz  laufendes Gesetzesprojekt</dc:title>
  <dc:creator>Ambühl Michael</dc:creator>
  <cp:lastModifiedBy>Beuggert Viviane BJ</cp:lastModifiedBy>
  <cp:revision>15</cp:revision>
  <dcterms:created xsi:type="dcterms:W3CDTF">2025-05-22T08:43:41Z</dcterms:created>
  <dcterms:modified xsi:type="dcterms:W3CDTF">2025-05-22T12:43:43Z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112399-b73b-40c1-8af2-919b124b9d91_Enabled">
    <vt:lpwstr>true</vt:lpwstr>
  </property>
  <property fmtid="{D5CDD505-2E9C-101B-9397-08002B2CF9AE}" pid="3" name="MSIP_Label_aa112399-b73b-40c1-8af2-919b124b9d91_SetDate">
    <vt:lpwstr>2025-05-22T12:43:08Z</vt:lpwstr>
  </property>
  <property fmtid="{D5CDD505-2E9C-101B-9397-08002B2CF9AE}" pid="4" name="MSIP_Label_aa112399-b73b-40c1-8af2-919b124b9d91_Method">
    <vt:lpwstr>Privileged</vt:lpwstr>
  </property>
  <property fmtid="{D5CDD505-2E9C-101B-9397-08002B2CF9AE}" pid="5" name="MSIP_Label_aa112399-b73b-40c1-8af2-919b124b9d91_Name">
    <vt:lpwstr>L2</vt:lpwstr>
  </property>
  <property fmtid="{D5CDD505-2E9C-101B-9397-08002B2CF9AE}" pid="6" name="MSIP_Label_aa112399-b73b-40c1-8af2-919b124b9d91_SiteId">
    <vt:lpwstr>6ae27add-8276-4a38-88c1-3a9c1f973767</vt:lpwstr>
  </property>
  <property fmtid="{D5CDD505-2E9C-101B-9397-08002B2CF9AE}" pid="7" name="MSIP_Label_aa112399-b73b-40c1-8af2-919b124b9d91_ActionId">
    <vt:lpwstr>8e231849-7546-44aa-846a-0c8e66f3b5ea</vt:lpwstr>
  </property>
  <property fmtid="{D5CDD505-2E9C-101B-9397-08002B2CF9AE}" pid="8" name="MSIP_Label_aa112399-b73b-40c1-8af2-919b124b9d91_ContentBits">
    <vt:lpwstr>0</vt:lpwstr>
  </property>
  <property fmtid="{D5CDD505-2E9C-101B-9397-08002B2CF9AE}" pid="9" name="MSIP_Label_aa112399-b73b-40c1-8af2-919b124b9d91_Tag">
    <vt:lpwstr>10, 0, 1, 1</vt:lpwstr>
  </property>
</Properties>
</file>